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33"/>
  </p:notesMasterIdLst>
  <p:handoutMasterIdLst>
    <p:handoutMasterId r:id="rId34"/>
  </p:handoutMasterIdLst>
  <p:sldIdLst>
    <p:sldId id="256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24" r:id="rId25"/>
    <p:sldId id="392" r:id="rId26"/>
    <p:sldId id="399" r:id="rId27"/>
    <p:sldId id="311" r:id="rId28"/>
    <p:sldId id="397" r:id="rId29"/>
    <p:sldId id="391" r:id="rId30"/>
    <p:sldId id="395" r:id="rId31"/>
    <p:sldId id="394" r:id="rId32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5" autoAdjust="0"/>
    <p:restoredTop sz="96571" autoAdjust="0"/>
  </p:normalViewPr>
  <p:slideViewPr>
    <p:cSldViewPr snapToGrid="0" showGuides="1">
      <p:cViewPr varScale="1">
        <p:scale>
          <a:sx n="107" d="100"/>
          <a:sy n="107" d="100"/>
        </p:scale>
        <p:origin x="-112" y="-200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16108" indent="-275427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01706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42388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83071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23753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64435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5117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45800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DD3193-7E3F-9E40-8B15-A6A91AA24901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8300" y="677863"/>
            <a:ext cx="6299200" cy="3544887"/>
          </a:xfrm>
          <a:solidFill>
            <a:srgbClr val="FFFFFF"/>
          </a:solidFill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677" y="4448376"/>
            <a:ext cx="5161954" cy="4145568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19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20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BASIC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3" y="1877795"/>
            <a:ext cx="1116096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1st-level bullet. Click an icon below to add table, graph or other imagery.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443" y="1346552"/>
            <a:ext cx="1116096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5789693" y="6473709"/>
            <a:ext cx="609441" cy="18288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1" y="219515"/>
            <a:ext cx="10969943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3265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  <p:sldLayoutId id="2147483951" r:id="rId7"/>
    <p:sldLayoutId id="2147483952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ameer@cs.uoregon.edu" TargetMode="Externa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LNL/spack.git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4s.i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84578" y="840154"/>
            <a:ext cx="8899510" cy="693920"/>
          </a:xfrm>
        </p:spPr>
        <p:txBody>
          <a:bodyPr/>
          <a:lstStyle/>
          <a:p>
            <a:r>
              <a:rPr lang="en-US" sz="2800" dirty="0" smtClean="0"/>
              <a:t>E4S: Extreme-Scale Scientific Software Stack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https://e4s.io</a:t>
            </a:r>
            <a:endParaRPr lang="en-US" sz="28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3CC0C520-4F64-4602-B6D4-1175D64E9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000" dirty="0" smtClean="0"/>
              <a:t>Sameer Shende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Performance Research Laboratory, OACISS, U. Oregon</a:t>
            </a:r>
          </a:p>
          <a:p>
            <a:pPr>
              <a:spcBef>
                <a:spcPts val="2400"/>
              </a:spcBef>
            </a:pPr>
            <a:r>
              <a:rPr lang="en-US" sz="2000" dirty="0" err="1" smtClean="0">
                <a:hlinkClick r:id="rId2"/>
              </a:rPr>
              <a:t>sameer@cs.uoregon.edu</a:t>
            </a:r>
            <a:endParaRPr lang="en-US" sz="2000" dirty="0" smtClean="0"/>
          </a:p>
          <a:p>
            <a:pPr>
              <a:spcBef>
                <a:spcPts val="2400"/>
              </a:spcBef>
            </a:pPr>
            <a:r>
              <a:rPr lang="en-US" sz="2000" dirty="0" smtClean="0"/>
              <a:t>Tutorial, Sunday</a:t>
            </a:r>
            <a:r>
              <a:rPr lang="en-US" sz="2000" dirty="0" smtClean="0"/>
              <a:t>, June 16, 2019, 2pm </a:t>
            </a:r>
            <a:r>
              <a:rPr lang="mr-IN" sz="2000" dirty="0" smtClean="0"/>
              <a:t>–</a:t>
            </a:r>
            <a:r>
              <a:rPr lang="en-US" sz="2000" dirty="0" smtClean="0"/>
              <a:t> 6pm, Monte Rosa 1,2</a:t>
            </a:r>
          </a:p>
          <a:p>
            <a:pPr>
              <a:spcBef>
                <a:spcPts val="2400"/>
              </a:spcBef>
            </a:pPr>
            <a:r>
              <a:rPr lang="en-US" sz="2000" dirty="0" smtClean="0"/>
              <a:t>ISC-HPC 2019 conference</a:t>
            </a:r>
          </a:p>
          <a:p>
            <a:pPr>
              <a:spcBef>
                <a:spcPts val="2400"/>
              </a:spcBef>
            </a:pPr>
            <a:r>
              <a:rPr lang="en-US" sz="2000" dirty="0" smtClean="0"/>
              <a:t>Frankfurt, Germany</a:t>
            </a:r>
          </a:p>
        </p:txBody>
      </p:sp>
      <p:pic>
        <p:nvPicPr>
          <p:cNvPr id="4" name="Picture 3" descr="E4S-light-grey-or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40" y="886643"/>
            <a:ext cx="2166940" cy="13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E4554B8-A684-154B-8077-77E35865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supercomputers deploy some form of </a:t>
            </a:r>
            <a:r>
              <a:rPr lang="en-US" i="1" dirty="0"/>
              <a:t>environment modules</a:t>
            </a:r>
          </a:p>
          <a:p>
            <a:pPr lvl="1"/>
            <a:r>
              <a:rPr lang="en-US" dirty="0"/>
              <a:t>TCL modules (dates back to 1995) and </a:t>
            </a:r>
            <a:r>
              <a:rPr lang="en-US" dirty="0" err="1"/>
              <a:t>Lmod</a:t>
            </a:r>
            <a:r>
              <a:rPr lang="en-US" dirty="0"/>
              <a:t> (from TACC) are the most popular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Modules don’t handle installation!</a:t>
            </a:r>
          </a:p>
          <a:p>
            <a:pPr lvl="1"/>
            <a:r>
              <a:rPr lang="en-US" dirty="0"/>
              <a:t>They only modify your environment (things like PATH, LD_LIBRARY_PATH, etc.)</a:t>
            </a:r>
          </a:p>
          <a:p>
            <a:r>
              <a:rPr lang="en-US" dirty="0"/>
              <a:t>Someone (likely a team of people) has already installed </a:t>
            </a:r>
            <a:r>
              <a:rPr lang="en-US" dirty="0" err="1"/>
              <a:t>gcc</a:t>
            </a:r>
            <a:r>
              <a:rPr lang="en-US" dirty="0"/>
              <a:t> for you!</a:t>
            </a:r>
          </a:p>
          <a:p>
            <a:pPr lvl="1"/>
            <a:r>
              <a:rPr lang="en-US" dirty="0"/>
              <a:t>Also, you can </a:t>
            </a:r>
            <a:r>
              <a:rPr lang="en-US" i="1" dirty="0"/>
              <a:t>only</a:t>
            </a:r>
            <a:r>
              <a:rPr lang="en-US" dirty="0"/>
              <a:t> `module load` the things they’ve installed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B8CD85E-C69F-CB4C-B5D0-9A403621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modules?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25319D-F6CA-124F-AFD5-2FD87B606D24}"/>
              </a:ext>
            </a:extLst>
          </p:cNvPr>
          <p:cNvSpPr txBox="1"/>
          <p:nvPr/>
        </p:nvSpPr>
        <p:spPr>
          <a:xfrm>
            <a:off x="1251299" y="2318552"/>
            <a:ext cx="8833657" cy="17543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Monaco"/>
                <a:ea typeface="Monaco"/>
                <a:cs typeface="Monaco"/>
              </a:rPr>
              <a:t>$</a:t>
            </a: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gcc</a:t>
            </a:r>
            <a:endParaRPr lang="en-US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bash: </a:t>
            </a:r>
            <a:r>
              <a:rPr lang="en-US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gcc</a:t>
            </a: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: command not found</a:t>
            </a:r>
          </a:p>
          <a:p>
            <a:pPr marL="171450" indent="-17145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module load </a:t>
            </a:r>
            <a:r>
              <a:rPr lang="en-US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gcc</a:t>
            </a: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/7.0.1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</a:t>
            </a:r>
            <a:r>
              <a:rPr lang="en-US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gcc</a:t>
            </a: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–</a:t>
            </a:r>
            <a:r>
              <a:rPr lang="en-US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dumpversion</a:t>
            </a:r>
            <a:endParaRPr lang="en-US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7.0.1</a:t>
            </a:r>
          </a:p>
        </p:txBody>
      </p:sp>
    </p:spTree>
    <p:extLst>
      <p:ext uri="{BB962C8B-B14F-4D97-AF65-F5344CB8AC3E}">
        <p14:creationId xmlns:p14="http://schemas.microsoft.com/office/powerpoint/2010/main" val="4030968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E4554B8-A684-154B-8077-77E35865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Containers provide a great way to reproduce and distribute an </a:t>
            </a:r>
            <a:br>
              <a:rPr lang="en-US" b="1" dirty="0"/>
            </a:br>
            <a:r>
              <a:rPr lang="en-US" b="1" dirty="0"/>
              <a:t>already-built software stack</a:t>
            </a:r>
          </a:p>
          <a:p>
            <a:r>
              <a:rPr lang="en-US" b="1" dirty="0"/>
              <a:t>Someone needs to build the container!</a:t>
            </a:r>
            <a:endParaRPr lang="en-US" dirty="0"/>
          </a:p>
          <a:p>
            <a:pPr lvl="1"/>
            <a:r>
              <a:rPr lang="en-US" dirty="0"/>
              <a:t>This isn’t trivial</a:t>
            </a:r>
          </a:p>
          <a:p>
            <a:pPr lvl="1"/>
            <a:r>
              <a:rPr lang="en-US" dirty="0"/>
              <a:t>Containerized applications still have hundreds of dependencies</a:t>
            </a:r>
          </a:p>
          <a:p>
            <a:r>
              <a:rPr lang="en-US" b="1" dirty="0"/>
              <a:t>Using the OS package manager inside a container is insufficient</a:t>
            </a:r>
          </a:p>
          <a:p>
            <a:pPr lvl="1"/>
            <a:r>
              <a:rPr lang="en-US" dirty="0"/>
              <a:t>Most binaries are built unoptimized</a:t>
            </a:r>
          </a:p>
          <a:p>
            <a:pPr lvl="1"/>
            <a:r>
              <a:rPr lang="en-US" dirty="0"/>
              <a:t>Generic binaries, not optimized for specific architectures</a:t>
            </a:r>
          </a:p>
          <a:p>
            <a:r>
              <a:rPr lang="en-US" b="1" dirty="0"/>
              <a:t>Developing with an OS software stack can be painful</a:t>
            </a:r>
          </a:p>
          <a:p>
            <a:pPr lvl="1"/>
            <a:r>
              <a:rPr lang="en-US" dirty="0"/>
              <a:t>Little freedom to choose versions</a:t>
            </a:r>
          </a:p>
          <a:p>
            <a:pPr lvl="1"/>
            <a:r>
              <a:rPr lang="en-US" dirty="0"/>
              <a:t>Little freedom to choose compiler options, build options, etc. for packages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B8CD85E-C69F-CB4C-B5D0-9A403621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containers?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xmlns="" id="{4BF9FD20-F973-4240-82AE-CBF89C865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940155"/>
            <a:ext cx="1218882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  <a:cs typeface="+mn-cs"/>
              </a:rPr>
              <a:t>We need something more flexible to </a:t>
            </a:r>
            <a:r>
              <a:rPr lang="en-US" sz="2400" b="1" dirty="0">
                <a:solidFill>
                  <a:prstClr val="white"/>
                </a:solidFill>
                <a:latin typeface="Calibri"/>
                <a:cs typeface="+mn-cs"/>
              </a:rPr>
              <a:t>build</a:t>
            </a:r>
            <a:r>
              <a:rPr lang="en-US" sz="2400" dirty="0">
                <a:solidFill>
                  <a:prstClr val="white"/>
                </a:solidFill>
                <a:latin typeface="Calibri"/>
                <a:cs typeface="+mn-cs"/>
              </a:rPr>
              <a:t> the containers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79D334A-017E-9342-AA50-2D397049E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374" y="2496382"/>
            <a:ext cx="1347005" cy="1339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42E3C6-9EC1-544B-9CAF-99996AB0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050" y="1566156"/>
            <a:ext cx="1388797" cy="118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9AFBA66-16B9-D24F-8BF7-0FE4B603C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373" y="4866604"/>
            <a:ext cx="1331956" cy="1005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38B0D77-29F2-6C4A-97AC-ECCE3F24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222" y="3466946"/>
            <a:ext cx="1213394" cy="163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50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3" y="1447034"/>
            <a:ext cx="6900845" cy="47310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to install Spack (works out of the box):</a:t>
            </a:r>
          </a:p>
          <a:p>
            <a:pPr marL="76198" indent="0">
              <a:buNone/>
            </a:pPr>
            <a:endParaRPr lang="en-US" dirty="0"/>
          </a:p>
          <a:p>
            <a:r>
              <a:rPr lang="en-US" dirty="0"/>
              <a:t>How to install a package:</a:t>
            </a:r>
          </a:p>
          <a:p>
            <a:endParaRPr lang="en-US" dirty="0"/>
          </a:p>
          <a:p>
            <a:r>
              <a:rPr lang="en-US" dirty="0"/>
              <a:t>HDF5 and its dependencies are installed </a:t>
            </a:r>
            <a:br>
              <a:rPr lang="en-US" dirty="0"/>
            </a:br>
            <a:r>
              <a:rPr lang="en-US" dirty="0"/>
              <a:t>within the </a:t>
            </a:r>
            <a:r>
              <a:rPr lang="en-US" dirty="0" err="1"/>
              <a:t>Spack</a:t>
            </a:r>
            <a:r>
              <a:rPr lang="en-US" dirty="0"/>
              <a:t> directory.</a:t>
            </a:r>
          </a:p>
          <a:p>
            <a:r>
              <a:rPr lang="en-US" dirty="0"/>
              <a:t>Unlike typical package managers, </a:t>
            </a:r>
            <a:r>
              <a:rPr lang="en-US" dirty="0" err="1"/>
              <a:t>Spack</a:t>
            </a:r>
            <a:r>
              <a:rPr lang="en-US" dirty="0"/>
              <a:t> can also install many variants of the same build.</a:t>
            </a:r>
          </a:p>
          <a:p>
            <a:pPr lvl="1"/>
            <a:r>
              <a:rPr lang="en-US" dirty="0"/>
              <a:t>Different compilers</a:t>
            </a:r>
          </a:p>
          <a:p>
            <a:pPr lvl="1"/>
            <a:r>
              <a:rPr lang="en-US" dirty="0"/>
              <a:t>Different MPI implementations</a:t>
            </a:r>
          </a:p>
          <a:p>
            <a:pPr lvl="1"/>
            <a:r>
              <a:rPr lang="en-US" dirty="0"/>
              <a:t>Different build options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is a flexible package manager for HPC</a:t>
            </a:r>
          </a:p>
        </p:txBody>
      </p:sp>
      <p:pic>
        <p:nvPicPr>
          <p:cNvPr id="5" name="Picture 4" descr="spack-logo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501" y="1363187"/>
            <a:ext cx="2767684" cy="27612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37623" y="1798459"/>
            <a:ext cx="6812610" cy="5952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E6E6D"/>
                </a:solidFill>
                <a:latin typeface="Consolas"/>
              </a:rPr>
              <a:t>$ </a:t>
            </a:r>
            <a:r>
              <a:rPr lang="en-US" sz="1600" dirty="0" err="1">
                <a:solidFill>
                  <a:srgbClr val="313131"/>
                </a:solidFill>
                <a:latin typeface="Consolas"/>
              </a:rPr>
              <a:t>git</a:t>
            </a:r>
            <a:r>
              <a:rPr lang="en-US" sz="1600" dirty="0">
                <a:solidFill>
                  <a:srgbClr val="313131"/>
                </a:solidFill>
                <a:latin typeface="Consolas"/>
              </a:rPr>
              <a:t> clone </a:t>
            </a:r>
            <a:r>
              <a:rPr lang="en-US" sz="1600" dirty="0">
                <a:solidFill>
                  <a:srgbClr val="313131"/>
                </a:solidFill>
                <a:latin typeface="Consolas"/>
                <a:hlinkClick r:id="rId3"/>
              </a:rPr>
              <a:t>https://github.com/spack/spack</a:t>
            </a:r>
            <a:endParaRPr lang="en-US" sz="1600" dirty="0">
              <a:solidFill>
                <a:srgbClr val="313131"/>
              </a:solidFill>
              <a:latin typeface="Consola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E6E6D"/>
                </a:solidFill>
                <a:latin typeface="Consolas"/>
              </a:rPr>
              <a:t>$ </a:t>
            </a:r>
            <a:r>
              <a:rPr lang="en-US" sz="1600" dirty="0">
                <a:solidFill>
                  <a:srgbClr val="313131"/>
                </a:solidFill>
                <a:latin typeface="Consolas"/>
              </a:rPr>
              <a:t>. </a:t>
            </a:r>
            <a:r>
              <a:rPr lang="en-US" sz="1600" dirty="0" err="1">
                <a:solidFill>
                  <a:srgbClr val="313131"/>
                </a:solidFill>
                <a:latin typeface="Consolas"/>
              </a:rPr>
              <a:t>spack</a:t>
            </a:r>
            <a:r>
              <a:rPr lang="en-US" sz="1600" dirty="0">
                <a:solidFill>
                  <a:srgbClr val="313131"/>
                </a:solidFill>
                <a:latin typeface="Consolas"/>
              </a:rPr>
              <a:t>/share/</a:t>
            </a:r>
            <a:r>
              <a:rPr lang="en-US" sz="1600" dirty="0" err="1">
                <a:solidFill>
                  <a:srgbClr val="313131"/>
                </a:solidFill>
                <a:latin typeface="Consolas"/>
              </a:rPr>
              <a:t>spack</a:t>
            </a:r>
            <a:r>
              <a:rPr lang="en-US" sz="1600" dirty="0">
                <a:solidFill>
                  <a:srgbClr val="313131"/>
                </a:solidFill>
                <a:latin typeface="Consolas"/>
              </a:rPr>
              <a:t>/setup-</a:t>
            </a:r>
            <a:r>
              <a:rPr lang="en-US" sz="1600" dirty="0" err="1">
                <a:solidFill>
                  <a:srgbClr val="313131"/>
                </a:solidFill>
                <a:latin typeface="Consolas"/>
              </a:rPr>
              <a:t>env.sh</a:t>
            </a:r>
            <a:endParaRPr lang="en-US" sz="1600" dirty="0">
              <a:solidFill>
                <a:srgbClr val="313131"/>
              </a:solidFill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7623" y="3030993"/>
            <a:ext cx="6812610" cy="4478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0E6E6D"/>
                </a:solidFill>
                <a:latin typeface="Consolas"/>
              </a:rPr>
              <a:t>$ </a:t>
            </a:r>
            <a:r>
              <a:rPr lang="en-US" sz="1600" dirty="0" err="1">
                <a:solidFill>
                  <a:srgbClr val="313131"/>
                </a:solidFill>
                <a:latin typeface="Consolas"/>
              </a:rPr>
              <a:t>spack</a:t>
            </a:r>
            <a:r>
              <a:rPr lang="en-US" sz="1600" dirty="0">
                <a:solidFill>
                  <a:srgbClr val="313131"/>
                </a:solidFill>
                <a:latin typeface="Consolas"/>
              </a:rPr>
              <a:t> install hdf5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560456" y="5603587"/>
            <a:ext cx="2172216" cy="603956"/>
            <a:chOff x="6401566" y="4060643"/>
            <a:chExt cx="1629587" cy="45296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566" y="4060643"/>
              <a:ext cx="452967" cy="45296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835873" y="4102460"/>
              <a:ext cx="119528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Calibri"/>
                  <a:cs typeface="+mn-cs"/>
                </a:rPr>
                <a:t>@</a:t>
              </a:r>
              <a:r>
                <a:rPr lang="en-US" sz="2400" b="1" dirty="0" err="1">
                  <a:solidFill>
                    <a:prstClr val="black"/>
                  </a:solidFill>
                  <a:latin typeface="Calibri"/>
                  <a:cs typeface="+mn-cs"/>
                </a:rPr>
                <a:t>spackpm</a:t>
              </a:r>
              <a:endParaRPr lang="en-US" sz="2400" b="1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C69A1CB-0442-0746-8419-F15AAFFAF940}"/>
              </a:ext>
            </a:extLst>
          </p:cNvPr>
          <p:cNvGrpSpPr/>
          <p:nvPr/>
        </p:nvGrpSpPr>
        <p:grpSpPr>
          <a:xfrm>
            <a:off x="7582109" y="4800835"/>
            <a:ext cx="5258521" cy="643467"/>
            <a:chOff x="6932110" y="4896759"/>
            <a:chExt cx="5259891" cy="643467"/>
          </a:xfrm>
        </p:grpSpPr>
        <p:sp>
          <p:nvSpPr>
            <p:cNvPr id="8" name="TextBox 7"/>
            <p:cNvSpPr txBox="1"/>
            <p:nvPr/>
          </p:nvSpPr>
          <p:spPr>
            <a:xfrm>
              <a:off x="7512244" y="4967110"/>
              <a:ext cx="467975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github.com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endParaRPr lang="en-US" sz="2667" b="1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5" name="Picture 14" descr="gh-logo.pdf">
              <a:extLst>
                <a:ext uri="{FF2B5EF4-FFF2-40B4-BE49-F238E27FC236}">
                  <a16:creationId xmlns:a16="http://schemas.microsoft.com/office/drawing/2014/main" xmlns="" id="{FD01C8B7-DEE9-D64A-A689-E08F59272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2110" y="4896759"/>
              <a:ext cx="626533" cy="64346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7CD0585-C795-134E-AEC8-C95A98EC91DD}"/>
              </a:ext>
            </a:extLst>
          </p:cNvPr>
          <p:cNvSpPr txBox="1"/>
          <p:nvPr/>
        </p:nvSpPr>
        <p:spPr>
          <a:xfrm>
            <a:off x="8862355" y="4273995"/>
            <a:ext cx="185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cs typeface="+mn-cs"/>
              </a:rPr>
              <a:t>Visit </a:t>
            </a:r>
            <a:r>
              <a:rPr lang="en-US" sz="2400" b="1" dirty="0" err="1">
                <a:solidFill>
                  <a:prstClr val="black"/>
                </a:solidFill>
                <a:latin typeface="Calibri"/>
                <a:cs typeface="+mn-cs"/>
              </a:rPr>
              <a:t>spack.io</a:t>
            </a:r>
            <a:endParaRPr lang="en-US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874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0871" y="4116744"/>
            <a:ext cx="10967086" cy="20727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expression is a </a:t>
            </a:r>
            <a:r>
              <a:rPr lang="en-US" b="1" i="1" dirty="0"/>
              <a:t>spec </a:t>
            </a:r>
            <a:r>
              <a:rPr lang="en-US" dirty="0"/>
              <a:t>for a particular configuration</a:t>
            </a:r>
          </a:p>
          <a:p>
            <a:pPr lvl="1"/>
            <a:r>
              <a:rPr lang="en-US" dirty="0"/>
              <a:t>Each clause adds a constraint to the spec</a:t>
            </a:r>
          </a:p>
          <a:p>
            <a:pPr lvl="1"/>
            <a:r>
              <a:rPr lang="en-US" dirty="0"/>
              <a:t>Constraints are optional – specify only what you need.</a:t>
            </a:r>
          </a:p>
          <a:p>
            <a:pPr lvl="1"/>
            <a:r>
              <a:rPr lang="en-US" dirty="0"/>
              <a:t>Customize install on the command line!</a:t>
            </a:r>
          </a:p>
          <a:p>
            <a:r>
              <a:rPr lang="en-US" dirty="0"/>
              <a:t>Spec syntax is recursive</a:t>
            </a:r>
          </a:p>
          <a:p>
            <a:pPr lvl="1"/>
            <a:r>
              <a:rPr lang="en-US" dirty="0"/>
              <a:t>Full control over the combinatorial build space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441" y="219511"/>
            <a:ext cx="11271816" cy="1008771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provides the </a:t>
            </a:r>
            <a:r>
              <a:rPr lang="en-US" i="1" dirty="0"/>
              <a:t>spec </a:t>
            </a:r>
            <a:r>
              <a:rPr lang="en-US" dirty="0"/>
              <a:t>syntax to describe custom configurations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139" y="1582630"/>
            <a:ext cx="10772551" cy="217976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365665" tIns="121888" rIns="365665" bIns="121888" rtlCol="0">
            <a:spAutoFit/>
          </a:bodyPr>
          <a:lstStyle/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$ </a:t>
            </a:r>
            <a:r>
              <a:rPr lang="en-US" sz="1400" b="1" dirty="0" err="1">
                <a:solidFill>
                  <a:srgbClr val="000000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 err="1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unconstrained</a:t>
            </a:r>
            <a:endParaRPr lang="en-US" sz="1400" b="1" dirty="0">
              <a:solidFill>
                <a:srgbClr val="000000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1F497D">
                    <a:lumMod val="75000"/>
                  </a:srgbClr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@ custom version</a:t>
            </a:r>
            <a:endParaRPr lang="en-US" sz="1400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3495C"/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>
                <a:solidFill>
                  <a:srgbClr val="D31A17"/>
                </a:solidFill>
                <a:latin typeface="Monaco" pitchFamily="2" charset="0"/>
                <a:cs typeface="Menlo Regular"/>
              </a:rPr>
              <a:t>%gcc@4.7.3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% custom compiler</a:t>
            </a:r>
            <a:endParaRPr lang="en-US" sz="1400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3495C"/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>
                <a:solidFill>
                  <a:srgbClr val="D31A17"/>
                </a:solidFill>
                <a:latin typeface="Monaco" pitchFamily="2" charset="0"/>
                <a:cs typeface="Menlo Regular"/>
              </a:rPr>
              <a:t>%gcc@4.7.3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Monaco" pitchFamily="2" charset="0"/>
                <a:cs typeface="Menlo Regular"/>
              </a:rPr>
              <a:t>+threads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+/- build option</a:t>
            </a:r>
            <a:endParaRPr lang="en-US" sz="1400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3495C"/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srgbClr val="660066"/>
                </a:solidFill>
                <a:latin typeface="Monaco" pitchFamily="2" charset="0"/>
                <a:cs typeface="Menlo Regular"/>
              </a:rPr>
              <a:t>cxxflags</a:t>
            </a:r>
            <a:r>
              <a:rPr lang="en-US" sz="1400" b="1" dirty="0">
                <a:solidFill>
                  <a:srgbClr val="660066"/>
                </a:solidFill>
                <a:latin typeface="Monaco" pitchFamily="2" charset="0"/>
                <a:cs typeface="Menlo Regular"/>
              </a:rPr>
              <a:t>="-O3 –g3”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setting compiler flags</a:t>
            </a:r>
            <a:endParaRPr lang="en-US" sz="1400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3495C"/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srgbClr val="F79646">
                    <a:lumMod val="75000"/>
                  </a:srgbClr>
                </a:solidFill>
                <a:latin typeface="Monaco" pitchFamily="2" charset="0"/>
                <a:cs typeface="Menlo Regular"/>
              </a:rPr>
              <a:t>os</a:t>
            </a:r>
            <a:r>
              <a:rPr lang="en-US" sz="1400" b="1" dirty="0">
                <a:solidFill>
                  <a:srgbClr val="F79646">
                    <a:lumMod val="75000"/>
                  </a:srgbClr>
                </a:solidFill>
                <a:latin typeface="Monaco" pitchFamily="2" charset="0"/>
                <a:cs typeface="Menlo Regular"/>
              </a:rPr>
              <a:t>=cnl10 target=</a:t>
            </a:r>
            <a:r>
              <a:rPr lang="en-US" sz="1400" b="1" dirty="0" err="1">
                <a:solidFill>
                  <a:srgbClr val="F79646">
                    <a:lumMod val="75000"/>
                  </a:srgbClr>
                </a:solidFill>
                <a:latin typeface="Monaco" pitchFamily="2" charset="0"/>
                <a:cs typeface="Menlo Regular"/>
              </a:rPr>
              <a:t>haswell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setting target for X-compile</a:t>
            </a:r>
            <a:endParaRPr lang="en-US" sz="1400" b="1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  <a:p>
            <a:pPr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6931911" algn="l"/>
              </a:tabLst>
            </a:pPr>
            <a:r>
              <a:rPr lang="en-US" sz="1400" b="1" dirty="0">
                <a:solidFill>
                  <a:srgbClr val="03495C"/>
                </a:solidFill>
                <a:latin typeface="Monaco" pitchFamily="2" charset="0"/>
                <a:cs typeface="Menlo Regular"/>
              </a:rPr>
              <a:t>$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Monaco" pitchFamily="2" charset="0"/>
                <a:cs typeface="Menlo Regular"/>
              </a:rPr>
              <a:t>spack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install </a:t>
            </a:r>
            <a:r>
              <a:rPr lang="en-US" sz="1400" b="1" dirty="0">
                <a:solidFill>
                  <a:srgbClr val="000000"/>
                </a:solidFill>
                <a:latin typeface="Monaco" pitchFamily="2" charset="0"/>
                <a:cs typeface="Menlo Regular"/>
              </a:rPr>
              <a:t>mpileaks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@3.3</a:t>
            </a:r>
            <a:r>
              <a:rPr lang="en-US" sz="1400" b="1" dirty="0">
                <a:solidFill>
                  <a:prstClr val="black"/>
                </a:solidFill>
                <a:latin typeface="Monaco" pitchFamily="2" charset="0"/>
                <a:cs typeface="Menlo Regular"/>
              </a:rPr>
              <a:t> ^mpich</a:t>
            </a:r>
            <a:r>
              <a:rPr lang="en-US" sz="1400" b="1" dirty="0">
                <a:solidFill>
                  <a:srgbClr val="009DD9"/>
                </a:solidFill>
                <a:latin typeface="Monaco" pitchFamily="2" charset="0"/>
                <a:cs typeface="Menlo Regular"/>
              </a:rPr>
              <a:t>@3.2</a:t>
            </a:r>
            <a:r>
              <a:rPr lang="en-US" sz="1400" b="1" dirty="0">
                <a:solidFill>
                  <a:srgbClr val="660066"/>
                </a:solidFill>
                <a:latin typeface="Monaco" pitchFamily="2" charset="0"/>
                <a:cs typeface="Menlo Regular"/>
              </a:rPr>
              <a:t> </a:t>
            </a:r>
            <a:r>
              <a:rPr lang="en-US" sz="1400" b="1" dirty="0">
                <a:solidFill>
                  <a:srgbClr val="D31A17"/>
                </a:solidFill>
                <a:latin typeface="Monaco" pitchFamily="2" charset="0"/>
                <a:cs typeface="Menlo Regular"/>
              </a:rPr>
              <a:t>%gcc@4.9.3</a:t>
            </a:r>
            <a:r>
              <a:rPr lang="en-US" sz="1400" b="1" dirty="0">
                <a:solidFill>
                  <a:srgbClr val="C0504D">
                    <a:lumMod val="75000"/>
                  </a:srgbClr>
                </a:solidFill>
                <a:latin typeface="Monaco" pitchFamily="2" charset="0"/>
                <a:cs typeface="Menlo Regular"/>
              </a:rPr>
              <a:t>	</a:t>
            </a:r>
            <a:r>
              <a:rPr lang="en-US" sz="1400" b="1" dirty="0">
                <a:solidFill>
                  <a:srgbClr val="C0504D"/>
                </a:solidFill>
                <a:latin typeface="Monaco" pitchFamily="2" charset="0"/>
                <a:cs typeface="Menlo Regular"/>
              </a:rPr>
              <a:t>^ dependency information</a:t>
            </a:r>
            <a:endParaRPr lang="en-US" sz="1400" b="1" dirty="0">
              <a:solidFill>
                <a:prstClr val="black"/>
              </a:solidFill>
              <a:latin typeface="Monaco" pitchFamily="2" charset="0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101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spack</a:t>
            </a:r>
            <a:r>
              <a:rPr lang="en-US" dirty="0"/>
              <a:t> list` shows what packages are available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79345" y="5925459"/>
            <a:ext cx="11830137" cy="409134"/>
          </a:xfrm>
        </p:spPr>
        <p:txBody>
          <a:bodyPr>
            <a:normAutofit/>
          </a:bodyPr>
          <a:lstStyle/>
          <a:p>
            <a:r>
              <a:rPr lang="en-US" dirty="0"/>
              <a:t>Spack has over 3,000 </a:t>
            </a:r>
            <a:r>
              <a:rPr lang="en-US" dirty="0" err="1"/>
              <a:t>builtin</a:t>
            </a:r>
            <a:r>
              <a:rPr lang="en-US" dirty="0"/>
              <a:t> package recipes.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BB0D16-864B-B94A-839A-69855934947A}"/>
              </a:ext>
            </a:extLst>
          </p:cNvPr>
          <p:cNvSpPr txBox="1"/>
          <p:nvPr/>
        </p:nvSpPr>
        <p:spPr>
          <a:xfrm>
            <a:off x="179343" y="1352506"/>
            <a:ext cx="11873755" cy="452431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1F497D"/>
                </a:solidFill>
                <a:latin typeface="Monaco" pitchFamily="2" charset="77"/>
                <a:cs typeface="+mn-cs"/>
              </a:rPr>
              <a:t>$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spack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list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1F497D"/>
                </a:solidFill>
                <a:latin typeface="Monaco" pitchFamily="2" charset="77"/>
                <a:cs typeface="+mn-cs"/>
              </a:rPr>
              <a:t>==&gt;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3041 packages.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abinit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glew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nalu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py-fastaindex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cairo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viridislite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abyss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glfmultiples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nalu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-wind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-fasteners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callr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visnetwork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accfft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glib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namd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py-faststructure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r-car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vsn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ack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glibmm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nano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py-filelock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r-caret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webshot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activeharmony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glimmer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nanoflann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py-fiona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r-category                r-whisker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adept-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utils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nanopb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py-fiscalyear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catools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withr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adios                            global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nasm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py-flake8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cdcfluview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xde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adios2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globalarrays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nauty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py-flake8-polyfill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cellranger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xgboost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adlbx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globus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-toolkit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ncbi-magicblast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-flask                        r-checkmate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xlconnect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adol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-c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glog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ncbi-rmblastn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-flask-compress               r-checkpoint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xlconnectjars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aegean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gloo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ncbi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-toolkit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-flask-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socketio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chemometrics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xlsx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aida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glpk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nccl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py-flexx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chron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xlsxjars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albany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glproto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nccmp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circlize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xmapbridge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albert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glvis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ncdu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py-fparser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r-class                   r-xml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alglib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gmake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ncftp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py-funcsigs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classint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r-xml2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allinea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-forge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gmap-gsnap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ncl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 py-functools32                  r-cli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xnomial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allinea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-reports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gmime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nco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-future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clipr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xtable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allpaths-lg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gmodel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ncurses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-futures                      r-cluster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xts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alquimia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ncview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py-fypp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clustergeneration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xvector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alsa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-lib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gmsh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ndiff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py-gdbgui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clusterprofiler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yaml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aluminum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gmt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nek5000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-genders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cner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yapsa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amg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gnat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nekbone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py-genshi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r-coda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yaqcaffy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amg2013                          gnu-prolog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nekcem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py-geopandas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codetools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r-yarn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amp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gnupg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nektar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py-gevent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r-coin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zlibbioc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ampliconnoise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gnuplot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neovim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-git-review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colorspace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r-zoo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amrex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gnutls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nest                                   py-git2  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combinat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r3d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amrvis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go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netcdf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py-gnuplot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complexheatmap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racon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andi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go-bootstrap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netcdf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-cxx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py-goatools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r-compositions            raft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angsd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gobject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-introspection           netcdf-cxx4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py-gpaw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convevol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ragel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ant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googletest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netcdf-fortran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py-greenlet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corhmm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raja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antlr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gotcha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netgauge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py-griddataformats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corpcor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randfold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ants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gource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netgen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py-guidata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corrplot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random123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ape   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gperf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netlib-lapack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py-guiqwt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   r-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covr</a:t>
            </a: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                    </a:t>
            </a:r>
            <a:r>
              <a:rPr lang="en-US" sz="800" dirty="0" err="1">
                <a:solidFill>
                  <a:prstClr val="black"/>
                </a:solidFill>
                <a:latin typeface="Monaco" pitchFamily="2" charset="77"/>
                <a:cs typeface="+mn-cs"/>
              </a:rPr>
              <a:t>randrproto</a:t>
            </a:r>
            <a:endParaRPr lang="en-US" sz="800" dirty="0">
              <a:solidFill>
                <a:prstClr val="black"/>
              </a:solidFill>
              <a:latin typeface="Monaco" pitchFamily="2" charset="77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black"/>
                </a:solidFill>
                <a:latin typeface="Monaco" pitchFamily="2" charset="77"/>
                <a:cs typeface="+mn-cs"/>
              </a:rPr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10272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79072" y="1621969"/>
            <a:ext cx="3659243" cy="4517045"/>
          </a:xfrm>
        </p:spPr>
        <p:txBody>
          <a:bodyPr>
            <a:normAutofit/>
          </a:bodyPr>
          <a:lstStyle/>
          <a:p>
            <a:r>
              <a:rPr lang="en-US" dirty="0"/>
              <a:t>All the versions coexist!</a:t>
            </a:r>
          </a:p>
          <a:p>
            <a:pPr lvl="1"/>
            <a:r>
              <a:rPr lang="en-US" dirty="0"/>
              <a:t>Multiple versions of same package are ok.</a:t>
            </a:r>
          </a:p>
          <a:p>
            <a:r>
              <a:rPr lang="en-US" dirty="0"/>
              <a:t>Packages are installed to automatically find correct dependencies.</a:t>
            </a:r>
          </a:p>
          <a:p>
            <a:r>
              <a:rPr lang="en-US" dirty="0"/>
              <a:t>Binaries work </a:t>
            </a:r>
            <a:r>
              <a:rPr lang="en-US" i="1" dirty="0"/>
              <a:t>regardless of user’s environment</a:t>
            </a:r>
            <a:r>
              <a:rPr lang="en-US" dirty="0"/>
              <a:t>.</a:t>
            </a:r>
          </a:p>
          <a:p>
            <a:r>
              <a:rPr lang="en-US" dirty="0" err="1"/>
              <a:t>Spack</a:t>
            </a:r>
            <a:r>
              <a:rPr lang="en-US" dirty="0"/>
              <a:t> also generates module files.</a:t>
            </a:r>
          </a:p>
          <a:p>
            <a:pPr lvl="1"/>
            <a:r>
              <a:rPr lang="en-US" dirty="0"/>
              <a:t>Don’t </a:t>
            </a:r>
            <a:r>
              <a:rPr lang="en-US" i="1" dirty="0"/>
              <a:t>have</a:t>
            </a:r>
            <a:r>
              <a:rPr lang="en-US" dirty="0"/>
              <a:t> to use them.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spack</a:t>
            </a:r>
            <a:r>
              <a:rPr lang="en-US" dirty="0"/>
              <a:t> find` shows what is installed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888" y="1333308"/>
            <a:ext cx="8029637" cy="485447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</a:t>
            </a:r>
            <a:r>
              <a:rPr lang="en-US" sz="1067" dirty="0" err="1">
                <a:solidFill>
                  <a:srgbClr val="000000"/>
                </a:solidFill>
                <a:latin typeface="Monaco"/>
                <a:ea typeface="Monaco"/>
                <a:cs typeface="Monaco"/>
              </a:rPr>
              <a:t>spack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find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5655E8"/>
                </a:solidFill>
                <a:latin typeface="Monaco"/>
                <a:ea typeface="Monaco"/>
                <a:cs typeface="Monaco"/>
              </a:rPr>
              <a:t>==&gt;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103 installed packages.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-- </a:t>
            </a:r>
            <a:r>
              <a:rPr lang="en-US" sz="1067" dirty="0">
                <a:solidFill>
                  <a:srgbClr val="C44AC4"/>
                </a:solidFill>
                <a:latin typeface="Monaco"/>
                <a:ea typeface="Monaco"/>
                <a:cs typeface="Monaco"/>
              </a:rPr>
              <a:t>linux-rhel7-x86_64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/ </a:t>
            </a:r>
            <a:r>
              <a:rPr lang="en-US" sz="1067" dirty="0">
                <a:solidFill>
                  <a:srgbClr val="34A427"/>
                </a:solidFill>
                <a:latin typeface="Monaco"/>
                <a:ea typeface="Monaco"/>
                <a:cs typeface="Monaco"/>
              </a:rPr>
              <a:t>gcc@4.4.7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--------------------------------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ImageMagick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@6.8.9-10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glib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@2.42.1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libtiff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@4.0.3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pango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@1.36.8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qt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@4.8.6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SAMRAI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@3.9.1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graphlib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@2.0.0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libtool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@2.4.2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parmetis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@4.0.3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qt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@5.4.0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adept-utils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gtkplus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@2.24.25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libxcb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pixman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@0.32.6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ravel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@1.0.0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atk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@2.14.0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  harfbuzz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@0.9.37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libxml2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@2.9.2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py-dateutil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@2.4.0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readline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@6.3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boost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@1.55.0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hdf5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@1.8.13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llvm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py-ipython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@2.3.1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scotch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@6.0.3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cairo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@1.14.0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icu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@54.1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 metis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@5.1.0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py-nose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@1.3.4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starpu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@1.1.4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callpath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jpeg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@9a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  mpich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py-numpy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@1.9.1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stat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@2.1.0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dyninst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@8.1.2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libdwarf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@20130729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ncurses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py-pytz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@2014.10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xz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@5.2.0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dyninst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@8.1.2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libelf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@0.8.13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ocr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@2015-02-16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py-setuptools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@11.3.1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zlib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@1.2.8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fontconfig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@2.11.1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libffi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openssl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@1.0.1h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py-six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@1.9.0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freetype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@2.5.3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libmng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@2.0.2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otf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@1.12.5salmon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python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@2.7.8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gdk-pixbuf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@2.31.2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libpng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@1.6.16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otf2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qhull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    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-- </a:t>
            </a:r>
            <a:r>
              <a:rPr lang="en-US" sz="1067" dirty="0">
                <a:solidFill>
                  <a:srgbClr val="C44AC4"/>
                </a:solidFill>
                <a:latin typeface="Monaco"/>
                <a:ea typeface="Monaco"/>
                <a:cs typeface="Monaco"/>
              </a:rPr>
              <a:t>linux-rhel7-x86_64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/ </a:t>
            </a:r>
            <a:r>
              <a:rPr lang="en-US" sz="1067" dirty="0">
                <a:solidFill>
                  <a:srgbClr val="34A427"/>
                </a:solidFill>
                <a:latin typeface="Monaco"/>
                <a:ea typeface="Monaco"/>
                <a:cs typeface="Monaco"/>
              </a:rPr>
              <a:t>gcc@4.8.2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--------------------------------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adept-utils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boost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@1.55.0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cmake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@5.6-special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libdwarf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@20130729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mpich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adept-utils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cmake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@5.6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dyninst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@8.1.2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libelf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@0.8.13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openmpi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@1.8.2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-- </a:t>
            </a:r>
            <a:r>
              <a:rPr lang="en-US" sz="1067" dirty="0">
                <a:solidFill>
                  <a:srgbClr val="C44AC4"/>
                </a:solidFill>
                <a:latin typeface="Monaco"/>
                <a:ea typeface="Monaco"/>
                <a:cs typeface="Monaco"/>
              </a:rPr>
              <a:t>linux-rhel7-x86_64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/ </a:t>
            </a:r>
            <a:r>
              <a:rPr lang="en-US" sz="1067" dirty="0">
                <a:solidFill>
                  <a:srgbClr val="34A427"/>
                </a:solidFill>
                <a:latin typeface="Monaco"/>
                <a:ea typeface="Monaco"/>
                <a:cs typeface="Monaco"/>
              </a:rPr>
              <a:t>intel@14.0.2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-----------------------------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hwloc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mpich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starpu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@1.1.4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-- </a:t>
            </a:r>
            <a:r>
              <a:rPr lang="en-US" sz="1067" dirty="0">
                <a:solidFill>
                  <a:srgbClr val="C44AC4"/>
                </a:solidFill>
                <a:latin typeface="Monaco"/>
                <a:ea typeface="Monaco"/>
                <a:cs typeface="Monaco"/>
              </a:rPr>
              <a:t>linux-rhel7-x86_64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/ </a:t>
            </a:r>
            <a:r>
              <a:rPr lang="en-US" sz="1067" dirty="0">
                <a:solidFill>
                  <a:srgbClr val="34A427"/>
                </a:solidFill>
                <a:latin typeface="Monaco"/>
                <a:ea typeface="Monaco"/>
                <a:cs typeface="Monaco"/>
              </a:rPr>
              <a:t>intel@15.0.0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-----------------------------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adept-utils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boost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@1.55.0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libdwarf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@20130729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libelf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@0.8.13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mpich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@3.0.4</a:t>
            </a: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67" dirty="0"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-- </a:t>
            </a:r>
            <a:r>
              <a:rPr lang="en-US" sz="1067" dirty="0">
                <a:solidFill>
                  <a:srgbClr val="C44AC4"/>
                </a:solidFill>
                <a:latin typeface="Monaco"/>
                <a:ea typeface="Monaco"/>
                <a:cs typeface="Monaco"/>
              </a:rPr>
              <a:t>linux-rhel7-x86_64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/ </a:t>
            </a:r>
            <a:r>
              <a:rPr lang="en-US" sz="1067" dirty="0">
                <a:solidFill>
                  <a:srgbClr val="34A427"/>
                </a:solidFill>
                <a:latin typeface="Monaco"/>
                <a:ea typeface="Monaco"/>
                <a:cs typeface="Monaco"/>
              </a:rPr>
              <a:t>intel@15.0.1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-----------------------------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adept-utils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@1.0.1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callpath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@1.0.2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libdwarf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@20130729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mpich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@3.0.4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boost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@1.55.0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hwloc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@1.9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 libelf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@0.8.13</a:t>
            </a:r>
            <a:r>
              <a:rPr lang="en-US" sz="1067" dirty="0">
                <a:solidFill>
                  <a:srgbClr val="000000"/>
                </a:solidFill>
                <a:latin typeface="Monaco"/>
                <a:ea typeface="Monaco"/>
                <a:cs typeface="Monaco"/>
              </a:rPr>
              <a:t>      starpu</a:t>
            </a:r>
            <a:r>
              <a:rPr lang="en-US" sz="1067" dirty="0">
                <a:solidFill>
                  <a:srgbClr val="34A8B4"/>
                </a:solidFill>
                <a:latin typeface="Monaco"/>
                <a:ea typeface="Monaco"/>
                <a:cs typeface="Monaco"/>
              </a:rPr>
              <a:t>@1.1.4</a:t>
            </a:r>
          </a:p>
        </p:txBody>
      </p:sp>
    </p:spTree>
    <p:extLst>
      <p:ext uri="{BB962C8B-B14F-4D97-AF65-F5344CB8AC3E}">
        <p14:creationId xmlns:p14="http://schemas.microsoft.com/office/powerpoint/2010/main" val="355908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5FE39C7D-287A-DE40-813A-CD0F5AA5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441524"/>
            <a:ext cx="6820555" cy="490688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Spack</a:t>
            </a:r>
            <a:r>
              <a:rPr lang="en-US" b="1" dirty="0"/>
              <a:t> simplifies HPC software for: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Developers</a:t>
            </a:r>
          </a:p>
          <a:p>
            <a:pPr lvl="1"/>
            <a:r>
              <a:rPr lang="en-US" dirty="0"/>
              <a:t>Cluster installations</a:t>
            </a:r>
          </a:p>
          <a:p>
            <a:pPr lvl="1"/>
            <a:r>
              <a:rPr lang="en-US" dirty="0"/>
              <a:t>The largest HPC facilities</a:t>
            </a:r>
          </a:p>
          <a:p>
            <a:r>
              <a:rPr lang="en-US" b="1" dirty="0" err="1"/>
              <a:t>Spack</a:t>
            </a:r>
            <a:r>
              <a:rPr lang="en-US" b="1" dirty="0"/>
              <a:t> is central to ECP’s software strategy</a:t>
            </a:r>
          </a:p>
          <a:p>
            <a:pPr lvl="1"/>
            <a:r>
              <a:rPr lang="en-US" dirty="0"/>
              <a:t>Enable software reuse for developers and users</a:t>
            </a:r>
          </a:p>
          <a:p>
            <a:pPr lvl="1"/>
            <a:r>
              <a:rPr lang="en-US" dirty="0"/>
              <a:t>Allow the facilities to consume the entire ECP stack</a:t>
            </a:r>
          </a:p>
          <a:p>
            <a:r>
              <a:rPr lang="en-US" b="1" dirty="0"/>
              <a:t>The roadmap is packed with new features:</a:t>
            </a:r>
          </a:p>
          <a:p>
            <a:pPr lvl="1"/>
            <a:r>
              <a:rPr lang="en-US" dirty="0"/>
              <a:t>Building the ECP software distribution</a:t>
            </a:r>
          </a:p>
          <a:p>
            <a:pPr lvl="1"/>
            <a:r>
              <a:rPr lang="en-US" dirty="0"/>
              <a:t>Better workflows for building containers</a:t>
            </a:r>
          </a:p>
          <a:p>
            <a:pPr lvl="1"/>
            <a:r>
              <a:rPr lang="en-US" dirty="0"/>
              <a:t>Stacks for facilities</a:t>
            </a:r>
          </a:p>
          <a:p>
            <a:pPr lvl="1"/>
            <a:r>
              <a:rPr lang="en-US" dirty="0"/>
              <a:t>Chains for rapid dev workflow</a:t>
            </a:r>
          </a:p>
          <a:p>
            <a:pPr lvl="1"/>
            <a:r>
              <a:rPr lang="en-US" dirty="0"/>
              <a:t>Optimized binaries</a:t>
            </a:r>
          </a:p>
          <a:p>
            <a:pPr lvl="1"/>
            <a:r>
              <a:rPr lang="en-US" dirty="0"/>
              <a:t>Better dependency resolution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E76EAD-2AC5-BB43-8B06-CDDD01E3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Spack</a:t>
            </a:r>
            <a:r>
              <a:rPr lang="en-US" dirty="0"/>
              <a:t> community is growing rapidly</a:t>
            </a:r>
          </a:p>
        </p:txBody>
      </p:sp>
      <p:pic>
        <p:nvPicPr>
          <p:cNvPr id="4" name="Picture 3" descr="spack-logo.pdf">
            <a:extLst>
              <a:ext uri="{FF2B5EF4-FFF2-40B4-BE49-F238E27FC236}">
                <a16:creationId xmlns:a16="http://schemas.microsoft.com/office/drawing/2014/main" xmlns="" id="{DE722900-42A3-0B4D-B305-558F0331BA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501" y="1363187"/>
            <a:ext cx="2767684" cy="27612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78DDCEA-FBD5-524E-AF85-F623F2817EF5}"/>
              </a:ext>
            </a:extLst>
          </p:cNvPr>
          <p:cNvGrpSpPr/>
          <p:nvPr/>
        </p:nvGrpSpPr>
        <p:grpSpPr>
          <a:xfrm>
            <a:off x="8834233" y="5632770"/>
            <a:ext cx="2172216" cy="603956"/>
            <a:chOff x="6401566" y="4060643"/>
            <a:chExt cx="1629587" cy="4529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30035A0-E486-D145-B500-F7AC01DE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566" y="4060643"/>
              <a:ext cx="452967" cy="45296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E9662E9-45D5-494A-94F7-A6AC2CDBDCC8}"/>
                </a:ext>
              </a:extLst>
            </p:cNvPr>
            <p:cNvSpPr txBox="1"/>
            <p:nvPr/>
          </p:nvSpPr>
          <p:spPr>
            <a:xfrm>
              <a:off x="6835873" y="4102460"/>
              <a:ext cx="119528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Calibri"/>
                  <a:cs typeface="+mn-cs"/>
                </a:rPr>
                <a:t>@</a:t>
              </a:r>
              <a:r>
                <a:rPr lang="en-US" sz="2400" b="1" dirty="0" err="1">
                  <a:solidFill>
                    <a:prstClr val="black"/>
                  </a:solidFill>
                  <a:latin typeface="Calibri"/>
                  <a:cs typeface="+mn-cs"/>
                </a:rPr>
                <a:t>spackpm</a:t>
              </a:r>
              <a:endParaRPr lang="en-US" sz="2400" b="1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A0BACC0-686B-AF48-8D42-C3618C679BD5}"/>
              </a:ext>
            </a:extLst>
          </p:cNvPr>
          <p:cNvGrpSpPr/>
          <p:nvPr/>
        </p:nvGrpSpPr>
        <p:grpSpPr>
          <a:xfrm>
            <a:off x="7815512" y="4829742"/>
            <a:ext cx="5258521" cy="643467"/>
            <a:chOff x="6932110" y="4896759"/>
            <a:chExt cx="5259891" cy="6434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C97F728-0F3B-0C42-911A-0703929D0156}"/>
                </a:ext>
              </a:extLst>
            </p:cNvPr>
            <p:cNvSpPr txBox="1"/>
            <p:nvPr/>
          </p:nvSpPr>
          <p:spPr>
            <a:xfrm>
              <a:off x="7512244" y="4967110"/>
              <a:ext cx="467975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github.com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r>
                <a:rPr lang="en-US" sz="2667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7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endParaRPr lang="en-US" sz="2667" b="1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0" name="Picture 9" descr="gh-logo.pdf">
              <a:extLst>
                <a:ext uri="{FF2B5EF4-FFF2-40B4-BE49-F238E27FC236}">
                  <a16:creationId xmlns:a16="http://schemas.microsoft.com/office/drawing/2014/main" xmlns="" id="{075550C4-C8D3-F84F-BCDC-6609815BA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2110" y="4896759"/>
              <a:ext cx="626533" cy="64346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5624DAA-C23A-D544-818F-DC24C4AF1E15}"/>
              </a:ext>
            </a:extLst>
          </p:cNvPr>
          <p:cNvSpPr txBox="1"/>
          <p:nvPr/>
        </p:nvSpPr>
        <p:spPr>
          <a:xfrm>
            <a:off x="9007969" y="4276566"/>
            <a:ext cx="185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/>
                <a:cs typeface="+mn-cs"/>
              </a:rPr>
              <a:t>Visit </a:t>
            </a:r>
            <a:r>
              <a:rPr lang="en-US" sz="2400" b="1" dirty="0" err="1">
                <a:solidFill>
                  <a:prstClr val="black"/>
                </a:solidFill>
                <a:latin typeface="Calibri"/>
                <a:cs typeface="+mn-cs"/>
              </a:rPr>
              <a:t>spack.io</a:t>
            </a:r>
            <a:endParaRPr lang="en-US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44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 of E4S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USB stick or images from </a:t>
            </a:r>
            <a:r>
              <a:rPr lang="en-US" dirty="0" smtClean="0">
                <a:hlinkClick r:id="rId2"/>
              </a:rPr>
              <a:t>https://e4s.io</a:t>
            </a:r>
            <a:r>
              <a:rPr lang="en-US" dirty="0" smtClean="0"/>
              <a:t>:</a:t>
            </a:r>
          </a:p>
          <a:p>
            <a:r>
              <a:rPr lang="en-US" dirty="0" smtClean="0"/>
              <a:t>% </a:t>
            </a:r>
            <a:r>
              <a:rPr lang="en-US" dirty="0" err="1" smtClean="0"/>
              <a:t>gunzip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c </a:t>
            </a:r>
            <a:r>
              <a:rPr lang="en-US" dirty="0" err="1" smtClean="0"/>
              <a:t>ecp.tgz</a:t>
            </a:r>
            <a:r>
              <a:rPr lang="en-US" dirty="0" smtClean="0"/>
              <a:t> | </a:t>
            </a:r>
            <a:r>
              <a:rPr lang="en-US" dirty="0" err="1" smtClean="0"/>
              <a:t>docker</a:t>
            </a:r>
            <a:r>
              <a:rPr lang="en-US" dirty="0" smtClean="0"/>
              <a:t> load </a:t>
            </a:r>
            <a:br>
              <a:rPr lang="en-US" dirty="0" smtClean="0"/>
            </a:br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images </a:t>
            </a:r>
          </a:p>
          <a:p>
            <a:r>
              <a:rPr lang="en-US" dirty="0" smtClean="0"/>
              <a:t>Mount home directory:</a:t>
            </a:r>
          </a:p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v $HOME:$HOME </a:t>
            </a:r>
            <a:r>
              <a:rPr lang="mr-IN" dirty="0" smtClean="0"/>
              <a:t>–</a:t>
            </a:r>
            <a:r>
              <a:rPr lang="en-US" dirty="0" smtClean="0"/>
              <a:t>t </a:t>
            </a:r>
            <a:r>
              <a:rPr lang="en-US" dirty="0" err="1" smtClean="0"/>
              <a:t>exascaleproject</a:t>
            </a:r>
            <a:r>
              <a:rPr lang="en-US" dirty="0" smtClean="0"/>
              <a:t>/sdk:AHM19 /bin/bash</a:t>
            </a:r>
          </a:p>
          <a:p>
            <a:pPr marL="0" indent="0">
              <a:buNone/>
            </a:pPr>
            <a:r>
              <a:rPr lang="en-US" dirty="0" smtClean="0"/>
              <a:t>% which </a:t>
            </a:r>
            <a:r>
              <a:rPr lang="en-US" dirty="0" err="1" smtClean="0"/>
              <a:t>spack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r /</a:t>
            </a:r>
            <a:r>
              <a:rPr lang="en-US" dirty="0" err="1" smtClean="0"/>
              <a:t>usr</a:t>
            </a:r>
            <a:r>
              <a:rPr lang="en-US" dirty="0" smtClean="0"/>
              <a:t>/local/packages/</a:t>
            </a:r>
            <a:r>
              <a:rPr lang="en-US" dirty="0" err="1" smtClean="0"/>
              <a:t>ecp</a:t>
            </a:r>
            <a:r>
              <a:rPr lang="en-US" dirty="0" smtClean="0"/>
              <a:t>/demo . ; cd demo; cat README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exascaleproject</a:t>
            </a:r>
            <a:r>
              <a:rPr lang="en-US" dirty="0" smtClean="0"/>
              <a:t>/sdk:AHM19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 Second Release (37+ ST products)</a:t>
            </a:r>
            <a:br>
              <a:rPr lang="en-US" dirty="0" smtClean="0"/>
            </a:br>
            <a:r>
              <a:rPr lang="en-US" dirty="0" err="1" smtClean="0"/>
              <a:t>exascaleproject</a:t>
            </a:r>
            <a:r>
              <a:rPr lang="en-US" dirty="0" smtClean="0"/>
              <a:t>/sdk:AHM19  (on </a:t>
            </a:r>
            <a:r>
              <a:rPr lang="en-US" dirty="0" err="1" smtClean="0"/>
              <a:t>Dockerhub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ECP_SDK_REL_0.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208500"/>
            <a:ext cx="22694900" cy="9461500"/>
          </a:xfrm>
          <a:prstGeom prst="rect">
            <a:avLst/>
          </a:prstGeom>
        </p:spPr>
      </p:pic>
      <p:pic>
        <p:nvPicPr>
          <p:cNvPr id="3" name="Picture 2" descr="ECP_SDK_REL_0.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9" y="1583675"/>
            <a:ext cx="10845247" cy="45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https://e4s.io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251468"/>
            <a:ext cx="11369809" cy="4047778"/>
          </a:xfrm>
        </p:spPr>
        <p:txBody>
          <a:bodyPr/>
          <a:lstStyle/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Containers for HPC that include ECP ST products. </a:t>
            </a:r>
            <a:endParaRPr lang="en-US" sz="21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pkgs_e4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37" y="1732499"/>
            <a:ext cx="7674958" cy="47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5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https://e4s.io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251468"/>
            <a:ext cx="11369809" cy="4047778"/>
          </a:xfrm>
        </p:spPr>
        <p:txBody>
          <a:bodyPr/>
          <a:lstStyle/>
          <a:p>
            <a:pPr marL="346075" lvl="1" indent="0">
              <a:buNone/>
            </a:pP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E4S is a community effort to provide open source software packages for developing, deploying, and running scientific applications on HPC platforms.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E4S provides both source builds and containers of a broad collection of HPC software packages.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E4S exists to accelerate the development, deployment and use of HPC software, lowering the barriers for HPC users.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E4S provides containers and turn-key, from-source builds of 80+ popular HPC software packages:</a:t>
            </a:r>
          </a:p>
          <a:p>
            <a:pPr lvl="2"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MPI: MPICH and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OpenMPI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2"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Development tools: TAU,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HPCToolkit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, and PAPI</a:t>
            </a:r>
          </a:p>
          <a:p>
            <a:pPr lvl="2"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Math libraries: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PETSc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Trilinos</a:t>
            </a:r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2"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Data and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Viz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 tools: Adios, HDF5, and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Paraview</a:t>
            </a:r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684212" lvl="2" indent="0">
              <a:buNone/>
            </a:pP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2"/>
              <a:buChar char="§"/>
            </a:pP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2"/>
              <a:buChar char="§"/>
            </a:pP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6075" lvl="1" indent="0"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9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https://e4s.io</a:t>
            </a: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trilin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60" y="1272997"/>
            <a:ext cx="5679823" cy="51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7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MPI applications on other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694" y="883317"/>
            <a:ext cx="11160961" cy="442277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Applications built with MPI in the E4S container can be replaced by the system MPI! </a:t>
            </a:r>
          </a:p>
          <a:p>
            <a:r>
              <a:rPr lang="en-US" dirty="0" smtClean="0"/>
              <a:t>This allows fast inter-node communication using the native interconnect. </a:t>
            </a:r>
          </a:p>
          <a:p>
            <a:r>
              <a:rPr lang="en-US" dirty="0" smtClean="0"/>
              <a:t>Application and data are external to the E4S container.</a:t>
            </a:r>
          </a:p>
          <a:p>
            <a:r>
              <a:rPr lang="en-US" dirty="0" smtClean="0"/>
              <a:t>Programming models, compilers, runtime libraries, and tools are inside the container.</a:t>
            </a:r>
          </a:p>
          <a:p>
            <a:r>
              <a:rPr lang="en-US" dirty="0" smtClean="0"/>
              <a:t>We can replace MPI using the MPICH ABI compatibility layer.</a:t>
            </a:r>
          </a:p>
          <a:p>
            <a:r>
              <a:rPr lang="en-US" dirty="0" smtClean="0"/>
              <a:t>Goal: Build an MPI binary once and run it un-modified on all HPC Linux x86_64 clusters!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730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 </a:t>
            </a:r>
            <a:r>
              <a:rPr lang="en-US" dirty="0" err="1" smtClean="0"/>
              <a:t>VirtualBox</a:t>
            </a:r>
            <a:r>
              <a:rPr lang="en-US" dirty="0" smtClean="0"/>
              <a:t> OVA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Singularity</a:t>
            </a:r>
          </a:p>
          <a:p>
            <a:r>
              <a:rPr lang="en-US" dirty="0" smtClean="0"/>
              <a:t>Shifter</a:t>
            </a:r>
          </a:p>
          <a:p>
            <a:r>
              <a:rPr lang="en-US" dirty="0" err="1" smtClean="0"/>
              <a:t>Charliecloud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443" y="1346552"/>
            <a:ext cx="11414688" cy="499715"/>
          </a:xfrm>
        </p:spPr>
        <p:txBody>
          <a:bodyPr/>
          <a:lstStyle/>
          <a:p>
            <a:r>
              <a:rPr lang="en-US" dirty="0" smtClean="0"/>
              <a:t>Contains all four container runtimes and the E4S Singularity image!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21550" y="11975775"/>
            <a:ext cx="8917801" cy="39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4S_OV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15" y="1812512"/>
            <a:ext cx="7667906" cy="43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8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 image on Amazon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AMI ID (Oregon, us-west-2 region):</a:t>
            </a:r>
          </a:p>
          <a:p>
            <a:pPr lvl="1"/>
            <a:r>
              <a:rPr lang="fi-FI" dirty="0"/>
              <a:t>ami-</a:t>
            </a:r>
            <a:r>
              <a:rPr lang="fi-FI" dirty="0" smtClean="0"/>
              <a:t>063e830287b86155c</a:t>
            </a:r>
          </a:p>
          <a:p>
            <a:r>
              <a:rPr lang="fi-FI" dirty="0" smtClean="0"/>
              <a:t>Royalty </a:t>
            </a:r>
            <a:r>
              <a:rPr lang="fi-FI" dirty="0" err="1" smtClean="0"/>
              <a:t>free</a:t>
            </a:r>
            <a:r>
              <a:rPr lang="fi-FI" dirty="0" smtClean="0"/>
              <a:t>, </a:t>
            </a:r>
            <a:r>
              <a:rPr lang="fi-FI" dirty="0" err="1" smtClean="0"/>
              <a:t>public</a:t>
            </a:r>
            <a:r>
              <a:rPr lang="fi-FI" dirty="0" smtClean="0"/>
              <a:t> image with HPC, AI, and 4 </a:t>
            </a:r>
            <a:r>
              <a:rPr lang="fi-FI" dirty="0" err="1" smtClean="0"/>
              <a:t>container</a:t>
            </a:r>
            <a:r>
              <a:rPr lang="fi-FI" dirty="0" smtClean="0"/>
              <a:t> </a:t>
            </a:r>
            <a:r>
              <a:rPr lang="fi-FI" dirty="0" err="1" smtClean="0"/>
              <a:t>runtimes</a:t>
            </a:r>
            <a:endParaRPr lang="fi-FI" dirty="0" smtClean="0"/>
          </a:p>
          <a:p>
            <a:r>
              <a:rPr lang="fi-FI" dirty="0" err="1" smtClean="0"/>
              <a:t>Launch</a:t>
            </a:r>
            <a:r>
              <a:rPr lang="fi-FI" dirty="0" smtClean="0"/>
              <a:t> EC2 </a:t>
            </a:r>
            <a:r>
              <a:rPr lang="fi-FI" dirty="0" err="1" smtClean="0"/>
              <a:t>instance</a:t>
            </a:r>
            <a:r>
              <a:rPr lang="fi-FI" dirty="0" smtClean="0"/>
              <a:t> with </a:t>
            </a:r>
            <a:r>
              <a:rPr lang="fi-FI" dirty="0" err="1" smtClean="0"/>
              <a:t>this</a:t>
            </a:r>
            <a:r>
              <a:rPr lang="fi-FI" dirty="0" smtClean="0"/>
              <a:t> AMI</a:t>
            </a:r>
          </a:p>
          <a:p>
            <a:pPr lvl="1"/>
            <a:r>
              <a:rPr lang="fi-FI" dirty="0" err="1" smtClean="0"/>
              <a:t>Login</a:t>
            </a:r>
            <a:r>
              <a:rPr lang="fi-FI" dirty="0" smtClean="0"/>
              <a:t>: </a:t>
            </a:r>
            <a:r>
              <a:rPr lang="fi-FI" dirty="0" err="1" smtClean="0"/>
              <a:t>livetau</a:t>
            </a:r>
            <a:endParaRPr lang="fi-FI" dirty="0" smtClean="0"/>
          </a:p>
          <a:p>
            <a:pPr lvl="1"/>
            <a:r>
              <a:rPr lang="fi-FI" dirty="0" err="1" smtClean="0"/>
              <a:t>Password</a:t>
            </a:r>
            <a:r>
              <a:rPr lang="fi-FI" dirty="0" smtClean="0"/>
              <a:t>: ****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443" y="1346552"/>
            <a:ext cx="11414688" cy="499715"/>
          </a:xfrm>
        </p:spPr>
        <p:txBody>
          <a:bodyPr/>
          <a:lstStyle/>
          <a:p>
            <a:r>
              <a:rPr lang="en-US" dirty="0" smtClean="0"/>
              <a:t>Contains all four container runtimes and the E4S Singularity image!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21550" y="11975775"/>
            <a:ext cx="8917801" cy="39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W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51" y="4582742"/>
            <a:ext cx="3488244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1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038" y="1601726"/>
            <a:ext cx="11160961" cy="44227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module swap </a:t>
            </a:r>
            <a:r>
              <a:rPr lang="en-US" dirty="0" err="1"/>
              <a:t>PrgEnv-intel</a:t>
            </a:r>
            <a:r>
              <a:rPr lang="en-US" dirty="0"/>
              <a:t> </a:t>
            </a:r>
            <a:r>
              <a:rPr lang="en-US" dirty="0" err="1"/>
              <a:t>PrgEnv</a:t>
            </a:r>
            <a:r>
              <a:rPr lang="en-US" dirty="0"/>
              <a:t>-</a:t>
            </a:r>
            <a:r>
              <a:rPr lang="en-US" dirty="0" smtClean="0"/>
              <a:t>gnu</a:t>
            </a:r>
          </a:p>
          <a:p>
            <a:pPr marL="0" indent="0">
              <a:buNone/>
            </a:pPr>
            <a:r>
              <a:rPr lang="en-US" dirty="0" smtClean="0"/>
              <a:t>module </a:t>
            </a:r>
            <a:r>
              <a:rPr lang="en-US" dirty="0"/>
              <a:t>swap </a:t>
            </a:r>
            <a:r>
              <a:rPr lang="en-US" dirty="0" err="1"/>
              <a:t>cray-mpich</a:t>
            </a:r>
            <a:r>
              <a:rPr lang="en-US" dirty="0"/>
              <a:t> </a:t>
            </a:r>
            <a:r>
              <a:rPr lang="en-US" dirty="0" err="1"/>
              <a:t>cray-mpich-abi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export </a:t>
            </a:r>
            <a:r>
              <a:rPr lang="en-US" dirty="0"/>
              <a:t>SINGULARITYENV_LIBWLM_DETECT=/opt/</a:t>
            </a:r>
            <a:r>
              <a:rPr lang="en-US" dirty="0" err="1"/>
              <a:t>cray</a:t>
            </a:r>
            <a:r>
              <a:rPr lang="en-US" dirty="0"/>
              <a:t>/</a:t>
            </a:r>
            <a:r>
              <a:rPr lang="en-US" dirty="0" err="1"/>
              <a:t>wlm_detect</a:t>
            </a:r>
            <a:r>
              <a:rPr lang="en-US" dirty="0"/>
              <a:t>/1.3.2-6.0.6.0_3.8__g388ccd5.ari/lib64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aprun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-n 16 -N 8 </a:t>
            </a:r>
            <a:r>
              <a:rPr lang="en-US" dirty="0">
                <a:solidFill>
                  <a:srgbClr val="FF0000"/>
                </a:solidFill>
              </a:rPr>
              <a:t>singularity</a:t>
            </a:r>
            <a:r>
              <a:rPr lang="en-US" dirty="0"/>
              <a:t> exec -H $HOME    -B /projects/ECP_SDK:/projects/</a:t>
            </a:r>
            <a:r>
              <a:rPr lang="en-US" dirty="0" err="1"/>
              <a:t>ECP_SDK:ro</a:t>
            </a:r>
            <a:r>
              <a:rPr lang="en-US" dirty="0"/>
              <a:t> -B /opt:/</a:t>
            </a:r>
            <a:r>
              <a:rPr lang="en-US" dirty="0" err="1"/>
              <a:t>opt:ro</a:t>
            </a:r>
            <a:r>
              <a:rPr lang="en-US" dirty="0"/>
              <a:t> -B /</a:t>
            </a:r>
            <a:r>
              <a:rPr lang="en-US" dirty="0" err="1"/>
              <a:t>var</a:t>
            </a:r>
            <a:r>
              <a:rPr lang="en-US" dirty="0"/>
              <a:t>/opt:/</a:t>
            </a:r>
            <a:r>
              <a:rPr lang="en-US" dirty="0" err="1"/>
              <a:t>var</a:t>
            </a:r>
            <a:r>
              <a:rPr lang="en-US" dirty="0"/>
              <a:t>/</a:t>
            </a:r>
            <a:r>
              <a:rPr lang="en-US" dirty="0" err="1"/>
              <a:t>opt:ro</a:t>
            </a:r>
            <a:r>
              <a:rPr lang="en-US" dirty="0"/>
              <a:t> /projects/ECP_SDK/containers/singularity/</a:t>
            </a:r>
            <a:r>
              <a:rPr lang="en-US" dirty="0" err="1"/>
              <a:t>ecp.simg</a:t>
            </a:r>
            <a:r>
              <a:rPr lang="en-US" dirty="0"/>
              <a:t> bash -c 'unset CRAYPE_VERSION; source /</a:t>
            </a:r>
            <a:r>
              <a:rPr lang="en-US" dirty="0" err="1"/>
              <a:t>usr</a:t>
            </a:r>
            <a:r>
              <a:rPr lang="en-US" dirty="0"/>
              <a:t>/local/packages/</a:t>
            </a:r>
            <a:r>
              <a:rPr lang="en-US" dirty="0" err="1"/>
              <a:t>ecp</a:t>
            </a:r>
            <a:r>
              <a:rPr lang="en-US" dirty="0"/>
              <a:t>/</a:t>
            </a:r>
            <a:r>
              <a:rPr lang="en-US" dirty="0" err="1"/>
              <a:t>misc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; </a:t>
            </a:r>
            <a:r>
              <a:rPr lang="en-US" dirty="0" err="1"/>
              <a:t>spack</a:t>
            </a:r>
            <a:r>
              <a:rPr lang="en-US" dirty="0"/>
              <a:t> load   </a:t>
            </a:r>
            <a:r>
              <a:rPr lang="en-US" dirty="0" err="1"/>
              <a:t>trilinos</a:t>
            </a:r>
            <a:r>
              <a:rPr lang="en-US" dirty="0"/>
              <a:t> </a:t>
            </a:r>
            <a:r>
              <a:rPr lang="en-US" dirty="0" err="1"/>
              <a:t>hypre</a:t>
            </a:r>
            <a:r>
              <a:rPr lang="en-US" dirty="0"/>
              <a:t> </a:t>
            </a:r>
            <a:r>
              <a:rPr lang="en-US" dirty="0" err="1"/>
              <a:t>parmetis</a:t>
            </a:r>
            <a:r>
              <a:rPr lang="en-US" dirty="0"/>
              <a:t> hdf5 metis </a:t>
            </a:r>
            <a:r>
              <a:rPr lang="en-US" dirty="0" err="1"/>
              <a:t>openblas</a:t>
            </a:r>
            <a:r>
              <a:rPr lang="en-US" dirty="0"/>
              <a:t> </a:t>
            </a:r>
            <a:r>
              <a:rPr lang="en-US" dirty="0" err="1"/>
              <a:t>superlu</a:t>
            </a:r>
            <a:r>
              <a:rPr lang="en-US" dirty="0"/>
              <a:t> </a:t>
            </a:r>
            <a:r>
              <a:rPr lang="en-US" dirty="0" err="1"/>
              <a:t>zlib</a:t>
            </a:r>
            <a:r>
              <a:rPr lang="en-US" dirty="0"/>
              <a:t> </a:t>
            </a:r>
            <a:r>
              <a:rPr lang="en-US" dirty="0" err="1"/>
              <a:t>netcdf</a:t>
            </a:r>
            <a:r>
              <a:rPr lang="en-US" dirty="0"/>
              <a:t> </a:t>
            </a:r>
            <a:r>
              <a:rPr lang="en-US" dirty="0" err="1"/>
              <a:t>matio</a:t>
            </a:r>
            <a:r>
              <a:rPr lang="en-US" dirty="0"/>
              <a:t> boost@1.66.0 </a:t>
            </a:r>
            <a:r>
              <a:rPr lang="en-US" dirty="0" err="1"/>
              <a:t>scalapack</a:t>
            </a:r>
            <a:r>
              <a:rPr lang="en-US" dirty="0"/>
              <a:t> suite-sparse tau ;</a:t>
            </a:r>
            <a:r>
              <a:rPr lang="en-US" dirty="0" err="1"/>
              <a:t>spack</a:t>
            </a:r>
            <a:r>
              <a:rPr lang="en-US" dirty="0"/>
              <a:t> unload </a:t>
            </a:r>
            <a:r>
              <a:rPr lang="en-US" dirty="0" err="1"/>
              <a:t>openmpi</a:t>
            </a:r>
            <a:r>
              <a:rPr lang="en-US" dirty="0"/>
              <a:t> </a:t>
            </a:r>
            <a:r>
              <a:rPr lang="en-US" dirty="0" err="1"/>
              <a:t>mpich</a:t>
            </a:r>
            <a:r>
              <a:rPr lang="en-US" dirty="0"/>
              <a:t> ;  export LD_LIBRARY_PATH=$LIBWLM_DETECT:$CRAY_LD_LIBRARY_PATH:$CRAYPAT_LD_LIBRARY_PATH:$LD_LIBRARY_PATH   ; /projects/ECP_SDK/tutorial/demo/</a:t>
            </a:r>
            <a:r>
              <a:rPr lang="en-US" dirty="0" err="1"/>
              <a:t>trilinos</a:t>
            </a:r>
            <a:r>
              <a:rPr lang="en-US" dirty="0"/>
              <a:t>/</a:t>
            </a:r>
            <a:r>
              <a:rPr lang="en-US" dirty="0" err="1"/>
              <a:t>Zoltan</a:t>
            </a:r>
            <a:r>
              <a:rPr lang="en-US" dirty="0"/>
              <a:t>/</a:t>
            </a:r>
            <a:r>
              <a:rPr lang="en-US" dirty="0" err="1">
                <a:solidFill>
                  <a:srgbClr val="FF0000"/>
                </a:solidFill>
              </a:rPr>
              <a:t>Zoltan</a:t>
            </a:r>
            <a:r>
              <a:rPr lang="en-US" dirty="0"/>
              <a:t>; 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4227" y="941652"/>
            <a:ext cx="11160961" cy="499715"/>
          </a:xfrm>
        </p:spPr>
        <p:txBody>
          <a:bodyPr/>
          <a:lstStyle/>
          <a:p>
            <a:r>
              <a:rPr lang="en-US" sz="2400" dirty="0" smtClean="0"/>
              <a:t>% </a:t>
            </a:r>
            <a:r>
              <a:rPr lang="en-US" sz="2400" dirty="0" err="1"/>
              <a:t>qsub</a:t>
            </a:r>
            <a:r>
              <a:rPr lang="en-US" sz="2400" dirty="0"/>
              <a:t> -A </a:t>
            </a:r>
            <a:r>
              <a:rPr lang="en-US" sz="2400" dirty="0">
                <a:solidFill>
                  <a:srgbClr val="FF0000"/>
                </a:solidFill>
              </a:rPr>
              <a:t>ECP_SDK</a:t>
            </a:r>
            <a:r>
              <a:rPr lang="en-US" sz="2400" dirty="0"/>
              <a:t> -t 30 -n 2  -q debug-cache-quad  -</a:t>
            </a:r>
            <a:r>
              <a:rPr lang="en-US" sz="2400" dirty="0" smtClean="0"/>
              <a:t>I</a:t>
            </a:r>
          </a:p>
          <a:p>
            <a:r>
              <a:rPr lang="en-US" sz="2400" dirty="0" smtClean="0"/>
              <a:t>% /projects/ECP_SDK/tutorial/</a:t>
            </a:r>
            <a:r>
              <a:rPr lang="en-US" sz="2400" dirty="0" err="1" smtClean="0"/>
              <a:t>run_job.sh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Singularity on Theta at ALCF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038" y="1601726"/>
            <a:ext cx="11160961" cy="4422776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 % </a:t>
            </a:r>
            <a:r>
              <a:rPr lang="en-GB" dirty="0" err="1"/>
              <a:t>salloc</a:t>
            </a:r>
            <a:r>
              <a:rPr lang="en-GB" dirty="0"/>
              <a:t> -N 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  % </a:t>
            </a:r>
            <a:r>
              <a:rPr lang="en-GB" dirty="0" err="1"/>
              <a:t>srun</a:t>
            </a:r>
            <a:r>
              <a:rPr lang="en-GB" dirty="0"/>
              <a:t> -n 4 -c 2 </a:t>
            </a:r>
            <a:r>
              <a:rPr lang="en-GB" b="1" dirty="0"/>
              <a:t>singularity</a:t>
            </a:r>
            <a:r>
              <a:rPr lang="en-GB" dirty="0"/>
              <a:t> exec  -B /lib64:/hostlib64 -B $SLURM_SUBMIT_DIR:$SLURM_SUBMIT_DIR -B 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:/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 ./</a:t>
            </a:r>
            <a:r>
              <a:rPr lang="en-GB" dirty="0" err="1"/>
              <a:t>ecp.simg</a:t>
            </a:r>
            <a:r>
              <a:rPr lang="en-GB" dirty="0"/>
              <a:t> /bin/bash -c ' . /</a:t>
            </a:r>
            <a:r>
              <a:rPr lang="en-GB" dirty="0" err="1"/>
              <a:t>etc</a:t>
            </a:r>
            <a:r>
              <a:rPr lang="en-GB" dirty="0"/>
              <a:t>/</a:t>
            </a:r>
            <a:r>
              <a:rPr lang="en-GB" dirty="0" err="1"/>
              <a:t>bashrc</a:t>
            </a:r>
            <a:r>
              <a:rPr lang="en-GB" dirty="0"/>
              <a:t> ; </a:t>
            </a:r>
            <a:r>
              <a:rPr lang="en-GB" dirty="0" err="1"/>
              <a:t>spack</a:t>
            </a:r>
            <a:r>
              <a:rPr lang="en-GB" dirty="0"/>
              <a:t> load   </a:t>
            </a:r>
            <a:r>
              <a:rPr lang="en-GB" dirty="0" err="1"/>
              <a:t>trilinos</a:t>
            </a:r>
            <a:r>
              <a:rPr lang="en-GB" dirty="0"/>
              <a:t> </a:t>
            </a:r>
            <a:r>
              <a:rPr lang="en-GB" dirty="0" err="1"/>
              <a:t>hypre</a:t>
            </a:r>
            <a:r>
              <a:rPr lang="en-GB" dirty="0"/>
              <a:t> </a:t>
            </a:r>
            <a:r>
              <a:rPr lang="en-GB" dirty="0" err="1"/>
              <a:t>parmetis</a:t>
            </a:r>
            <a:r>
              <a:rPr lang="en-GB" dirty="0"/>
              <a:t> hdf5 metis </a:t>
            </a:r>
            <a:r>
              <a:rPr lang="en-GB" dirty="0" err="1"/>
              <a:t>openblas</a:t>
            </a:r>
            <a:r>
              <a:rPr lang="en-GB" dirty="0"/>
              <a:t> </a:t>
            </a:r>
            <a:r>
              <a:rPr lang="en-GB" dirty="0" err="1"/>
              <a:t>superlu</a:t>
            </a:r>
            <a:r>
              <a:rPr lang="en-GB" dirty="0"/>
              <a:t> </a:t>
            </a:r>
            <a:r>
              <a:rPr lang="en-GB" dirty="0" err="1"/>
              <a:t>zlib</a:t>
            </a:r>
            <a:r>
              <a:rPr lang="en-GB" dirty="0"/>
              <a:t> </a:t>
            </a:r>
            <a:r>
              <a:rPr lang="en-GB" dirty="0" err="1"/>
              <a:t>netcdf</a:t>
            </a:r>
            <a:r>
              <a:rPr lang="en-GB" dirty="0"/>
              <a:t> </a:t>
            </a:r>
            <a:r>
              <a:rPr lang="en-GB" dirty="0" err="1"/>
              <a:t>matio</a:t>
            </a:r>
            <a:r>
              <a:rPr lang="en-GB" dirty="0"/>
              <a:t> boost@1.66.0 </a:t>
            </a:r>
            <a:r>
              <a:rPr lang="en-GB" dirty="0" err="1"/>
              <a:t>scalapack</a:t>
            </a:r>
            <a:r>
              <a:rPr lang="en-GB" dirty="0"/>
              <a:t> suite-sparse tau; </a:t>
            </a:r>
            <a:r>
              <a:rPr lang="en-GB" dirty="0" err="1"/>
              <a:t>spack</a:t>
            </a:r>
            <a:r>
              <a:rPr lang="en-GB" dirty="0"/>
              <a:t> unload </a:t>
            </a:r>
            <a:r>
              <a:rPr lang="en-GB" dirty="0" err="1"/>
              <a:t>openmpi</a:t>
            </a:r>
            <a:r>
              <a:rPr lang="en-GB" dirty="0"/>
              <a:t> </a:t>
            </a:r>
            <a:r>
              <a:rPr lang="en-GB" dirty="0" err="1"/>
              <a:t>mpich</a:t>
            </a:r>
            <a:r>
              <a:rPr lang="en-GB" dirty="0"/>
              <a:t>; export LD_LIBRARY_PATH=/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/packages/mvapich2/mvapich2-2.2-intel-18.0.1/lib:$LD_LIBRARY_PATH:/hostlib64; ./</a:t>
            </a:r>
            <a:r>
              <a:rPr lang="en-GB" dirty="0" err="1"/>
              <a:t>Zoltan</a:t>
            </a:r>
            <a:r>
              <a:rPr lang="en-GB" dirty="0"/>
              <a:t>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4227" y="941652"/>
            <a:ext cx="11634598" cy="499715"/>
          </a:xfrm>
        </p:spPr>
        <p:txBody>
          <a:bodyPr/>
          <a:lstStyle/>
          <a:p>
            <a:r>
              <a:rPr lang="en-US" sz="2400" dirty="0" smtClean="0"/>
              <a:t>MVAPICH2 needs /lib. Mount it as /hostlib64 and add it to LD_LIBRARY_PATH</a:t>
            </a:r>
            <a:endParaRPr lang="en-US" sz="2400" dirty="0"/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Singularity on Quartz at LLLNL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6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MPI with Shifter on </a:t>
            </a:r>
            <a:r>
              <a:rPr lang="en-US" dirty="0" err="1" smtClean="0"/>
              <a:t>Cori.nersc.gov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3" y="1794703"/>
            <a:ext cx="11160961" cy="44227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shifterimg</a:t>
            </a:r>
            <a:r>
              <a:rPr lang="en-US" dirty="0" smtClean="0"/>
              <a:t> images</a:t>
            </a:r>
          </a:p>
          <a:p>
            <a:pPr marL="0" indent="0">
              <a:buNone/>
            </a:pPr>
            <a:r>
              <a:rPr lang="en-US" dirty="0" err="1" smtClean="0"/>
              <a:t>exascaleproject</a:t>
            </a:r>
            <a:r>
              <a:rPr lang="en-US" dirty="0" smtClean="0"/>
              <a:t>/sdk:AHM19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% To </a:t>
            </a:r>
            <a:r>
              <a:rPr lang="en-US" dirty="0"/>
              <a:t>replace MPI with system MPI: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err="1"/>
              <a:t>salloc</a:t>
            </a:r>
            <a:r>
              <a:rPr lang="en-US" dirty="0"/>
              <a:t> -N 2 -q interactive -t 00:30:00 --image=</a:t>
            </a:r>
            <a:r>
              <a:rPr lang="en-US" dirty="0" err="1"/>
              <a:t>exascaleproject</a:t>
            </a:r>
            <a:r>
              <a:rPr lang="en-US" dirty="0"/>
              <a:t>/sdk:AHM19 -C </a:t>
            </a:r>
            <a:r>
              <a:rPr lang="en-US" dirty="0" err="1"/>
              <a:t>haswell</a:t>
            </a:r>
            <a:r>
              <a:rPr lang="en-US" dirty="0"/>
              <a:t> -L SCRATCH</a:t>
            </a:r>
          </a:p>
          <a:p>
            <a:pPr marL="0" indent="0">
              <a:buNone/>
            </a:pPr>
            <a:r>
              <a:rPr lang="en-US" dirty="0"/>
              <a:t>#  ~</a:t>
            </a:r>
            <a:r>
              <a:rPr lang="en-US" dirty="0" err="1"/>
              <a:t>sameer</a:t>
            </a:r>
            <a:r>
              <a:rPr lang="en-US" dirty="0"/>
              <a:t>/</a:t>
            </a:r>
            <a:r>
              <a:rPr lang="en-US" dirty="0" err="1"/>
              <a:t>run_shifter.sh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cat ~/</a:t>
            </a:r>
            <a:r>
              <a:rPr lang="en-US" dirty="0" err="1" smtClean="0"/>
              <a:t>run_shifter.sh</a:t>
            </a:r>
            <a:endParaRPr lang="en-US" dirty="0" smtClean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srun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mr-IN" dirty="0" smtClean="0"/>
              <a:t>–</a:t>
            </a:r>
            <a:r>
              <a:rPr lang="en-US" dirty="0" smtClean="0"/>
              <a:t>n 32 </a:t>
            </a:r>
            <a:r>
              <a:rPr lang="en-US" dirty="0">
                <a:solidFill>
                  <a:srgbClr val="FF0000"/>
                </a:solidFill>
              </a:rPr>
              <a:t>shifter</a:t>
            </a:r>
            <a:r>
              <a:rPr lang="en-US" dirty="0"/>
              <a:t>  -- /bin/bash  -c 'unset CRAYPE_VERSION;  .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 ; </a:t>
            </a:r>
            <a:r>
              <a:rPr lang="en-US" dirty="0" err="1"/>
              <a:t>spack</a:t>
            </a:r>
            <a:r>
              <a:rPr lang="en-US" dirty="0"/>
              <a:t> load   </a:t>
            </a:r>
            <a:r>
              <a:rPr lang="en-US" dirty="0" err="1"/>
              <a:t>trilinos</a:t>
            </a:r>
            <a:r>
              <a:rPr lang="en-US" dirty="0"/>
              <a:t> </a:t>
            </a:r>
            <a:r>
              <a:rPr lang="en-US" dirty="0" err="1"/>
              <a:t>hypre</a:t>
            </a:r>
            <a:r>
              <a:rPr lang="en-US" dirty="0"/>
              <a:t> </a:t>
            </a:r>
            <a:r>
              <a:rPr lang="en-US" dirty="0" err="1"/>
              <a:t>parmetis</a:t>
            </a:r>
            <a:r>
              <a:rPr lang="en-US" dirty="0"/>
              <a:t> hdf5 metis </a:t>
            </a:r>
            <a:r>
              <a:rPr lang="en-US" dirty="0" err="1"/>
              <a:t>openblas</a:t>
            </a:r>
            <a:r>
              <a:rPr lang="en-US" dirty="0"/>
              <a:t> </a:t>
            </a:r>
            <a:r>
              <a:rPr lang="en-US" dirty="0" err="1"/>
              <a:t>superlu</a:t>
            </a:r>
            <a:r>
              <a:rPr lang="en-US" dirty="0"/>
              <a:t> </a:t>
            </a:r>
            <a:r>
              <a:rPr lang="en-US" dirty="0" err="1"/>
              <a:t>zlib</a:t>
            </a:r>
            <a:r>
              <a:rPr lang="en-US" dirty="0"/>
              <a:t> </a:t>
            </a:r>
            <a:r>
              <a:rPr lang="en-US" dirty="0" err="1"/>
              <a:t>netcdf</a:t>
            </a:r>
            <a:r>
              <a:rPr lang="en-US" dirty="0"/>
              <a:t> </a:t>
            </a:r>
            <a:r>
              <a:rPr lang="en-US" dirty="0" err="1"/>
              <a:t>matio</a:t>
            </a:r>
            <a:r>
              <a:rPr lang="en-US" dirty="0"/>
              <a:t> boost@1.66.0 </a:t>
            </a:r>
            <a:r>
              <a:rPr lang="en-US" dirty="0" err="1"/>
              <a:t>scalapack</a:t>
            </a:r>
            <a:r>
              <a:rPr lang="en-US" dirty="0"/>
              <a:t> suite-sparse tau; </a:t>
            </a:r>
            <a:r>
              <a:rPr lang="en-US" dirty="0" err="1"/>
              <a:t>spack</a:t>
            </a:r>
            <a:r>
              <a:rPr lang="en-US" dirty="0"/>
              <a:t> unload </a:t>
            </a:r>
            <a:r>
              <a:rPr lang="en-US" dirty="0" err="1"/>
              <a:t>openmpi</a:t>
            </a:r>
            <a:r>
              <a:rPr lang="en-US" dirty="0"/>
              <a:t> </a:t>
            </a:r>
            <a:r>
              <a:rPr lang="en-US" dirty="0" err="1"/>
              <a:t>mpich</a:t>
            </a:r>
            <a:r>
              <a:rPr lang="en-US" dirty="0"/>
              <a:t>; ./</a:t>
            </a:r>
            <a:r>
              <a:rPr lang="en-US" dirty="0" err="1">
                <a:solidFill>
                  <a:srgbClr val="FF0000"/>
                </a:solidFill>
              </a:rPr>
              <a:t>Zoltan</a:t>
            </a:r>
            <a:r>
              <a:rPr lang="en-US" dirty="0"/>
              <a:t>'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9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work, issues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3" y="817181"/>
            <a:ext cx="11160961" cy="4422776"/>
          </a:xfrm>
        </p:spPr>
        <p:txBody>
          <a:bodyPr/>
          <a:lstStyle/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/>
              <a:t>Increasing the number of ST packages in E4S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Porting to IBM and ARM platforms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Support for GPUs and visualization tools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Addition of CI testing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Facility deployment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Scalable </a:t>
            </a:r>
            <a:r>
              <a:rPr lang="en-GB" b="1" dirty="0" err="1">
                <a:solidFill>
                  <a:schemeClr val="dk1"/>
                </a:solidFill>
              </a:rPr>
              <a:t>startup</a:t>
            </a:r>
            <a:r>
              <a:rPr lang="en-GB" b="1" dirty="0">
                <a:solidFill>
                  <a:schemeClr val="dk1"/>
                </a:solidFill>
              </a:rPr>
              <a:t> with full-</a:t>
            </a:r>
            <a:r>
              <a:rPr lang="en-GB" b="1" dirty="0" smtClean="0">
                <a:solidFill>
                  <a:schemeClr val="dk1"/>
                </a:solidFill>
              </a:rPr>
              <a:t>featured “</a:t>
            </a:r>
            <a:r>
              <a:rPr lang="en-GB" b="1" dirty="0" err="1" smtClean="0">
                <a:solidFill>
                  <a:schemeClr val="dk1"/>
                </a:solidFill>
              </a:rPr>
              <a:t>Supercontainers</a:t>
            </a:r>
            <a:r>
              <a:rPr lang="en-GB" b="1" dirty="0" smtClean="0">
                <a:solidFill>
                  <a:schemeClr val="dk1"/>
                </a:solidFill>
              </a:rPr>
              <a:t>”</a:t>
            </a:r>
            <a:endParaRPr lang="en-GB" b="1" dirty="0">
              <a:solidFill>
                <a:schemeClr val="dk1"/>
              </a:solidFill>
            </a:endParaRP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/>
              <a:t>Improving the launch of MPI </a:t>
            </a:r>
            <a:r>
              <a:rPr lang="en-GB" b="1" dirty="0" smtClean="0"/>
              <a:t>applications</a:t>
            </a:r>
            <a:endParaRPr lang="en-GB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06" y="3868088"/>
            <a:ext cx="11160961" cy="2181355"/>
          </a:xfrm>
        </p:spPr>
        <p:txBody>
          <a:bodyPr/>
          <a:lstStyle/>
          <a:p>
            <a:pPr marL="0" lvl="0" indent="0" algn="ctr">
              <a:buNone/>
            </a:pPr>
            <a:r>
              <a:rPr lang="en-GB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“This 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was supported by the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Computing Project (17-SC-20-SC), a collaborative effort of two U.S. Department of Energy organizations (Office of Science and the National Nuclear Security Administration) responsible for the planning and preparation of a capable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ecosystem, including software, applications, hardware, advanced system engineering, and early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testbed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platforms, in support of the nation’s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computing imperative</a:t>
            </a:r>
            <a:r>
              <a:rPr lang="en-GB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endParaRPr lang="en-GB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4" y="1309403"/>
            <a:ext cx="8522036" cy="23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https://e4s.io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251468"/>
            <a:ext cx="11369809" cy="4047778"/>
          </a:xfrm>
        </p:spPr>
        <p:txBody>
          <a:bodyPr/>
          <a:lstStyle/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[http://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spack.io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] is the primary means for software delivery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SDKs: collection of related ECP ST products where coordination across package teams will improve usability and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practicies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, and foster community growth among teams that develop similar and complimentary capabilities. An SDK involves several products. 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Containers of pre-built binaries of ECP ST products. </a:t>
            </a:r>
            <a:endParaRPr lang="en-US" sz="2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Container runtimes supported</a:t>
            </a:r>
          </a:p>
          <a:p>
            <a:pPr lvl="1"/>
            <a:r>
              <a:rPr lang="en-US" sz="1700" dirty="0" err="1" smtClean="0">
                <a:latin typeface="Arial" charset="0"/>
                <a:ea typeface="ＭＳ Ｐゴシック" charset="0"/>
                <a:cs typeface="ＭＳ Ｐゴシック" charset="0"/>
              </a:rPr>
              <a:t>Docker</a:t>
            </a:r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1500" dirty="0" err="1" smtClean="0">
                <a:latin typeface="Arial" charset="0"/>
                <a:ea typeface="ＭＳ Ｐゴシック" charset="0"/>
                <a:cs typeface="ＭＳ Ｐゴシック" charset="0"/>
              </a:rPr>
              <a:t>Dockerhub</a:t>
            </a:r>
            <a:r>
              <a:rPr lang="en-US" sz="15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1500" dirty="0" err="1" smtClean="0">
                <a:latin typeface="Arial" charset="0"/>
                <a:ea typeface="ＭＳ Ｐゴシック" charset="0"/>
                <a:cs typeface="ＭＳ Ｐゴシック" charset="0"/>
              </a:rPr>
              <a:t>exascaleproject</a:t>
            </a:r>
            <a:r>
              <a:rPr lang="en-US" sz="1500" dirty="0" smtClean="0">
                <a:latin typeface="Arial" charset="0"/>
                <a:ea typeface="ＭＳ Ｐゴシック" charset="0"/>
                <a:cs typeface="ＭＳ Ｐゴシック" charset="0"/>
              </a:rPr>
              <a:t>/sdk:AHM19</a:t>
            </a:r>
          </a:p>
          <a:p>
            <a:pPr lvl="1"/>
            <a:r>
              <a:rPr lang="en-US" sz="1700" dirty="0" err="1" smtClean="0">
                <a:latin typeface="Arial" charset="0"/>
                <a:ea typeface="ＭＳ Ｐゴシック" charset="0"/>
                <a:cs typeface="ＭＳ Ｐゴシック" charset="0"/>
              </a:rPr>
              <a:t>Charliecloud</a:t>
            </a:r>
            <a:endParaRPr lang="en-US" sz="17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Shifter</a:t>
            </a:r>
          </a:p>
          <a:p>
            <a:pPr lvl="1"/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Singularity</a:t>
            </a:r>
          </a:p>
          <a:p>
            <a:pPr lvl="1"/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Inception</a:t>
            </a:r>
            <a:r>
              <a:rPr lang="en-US" sz="1700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at NCAR</a:t>
            </a:r>
          </a:p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VirtualBox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Open Virtualization Appliance (OVA) image that contains these runtimes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MPI replacement strategies to use native network interconnect</a:t>
            </a:r>
          </a:p>
          <a:p>
            <a:endParaRPr lang="en-US" sz="21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1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17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15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err="1" smtClean="0"/>
              <a:t>Spack</a:t>
            </a:r>
            <a:r>
              <a:rPr lang="en-GB" altLang="en-US" dirty="0" smtClean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251468"/>
            <a:ext cx="11369809" cy="4047778"/>
          </a:xfrm>
        </p:spPr>
        <p:txBody>
          <a:bodyPr/>
          <a:lstStyle/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E4S uses the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package manager for software delivery</a:t>
            </a:r>
          </a:p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provides the ability to specify versions of software packages that are and are not interoperable. </a:t>
            </a:r>
          </a:p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is a build layer for not only E4S software, but also a large collection of software tools and libraries outside of ECP ST. </a:t>
            </a:r>
            <a:endParaRPr lang="en-US" sz="2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supports achieving and maintaining interoperability between ST software packages.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Acknowledgement: The remaining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slides in this presentation are from a talk given by the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PI, Todd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Gamblin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, CASC, LLNL.</a:t>
            </a:r>
          </a:p>
          <a:p>
            <a:endParaRPr lang="en-US" sz="2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Next: Motivation for 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! </a:t>
            </a:r>
            <a:endParaRPr lang="en-US" sz="17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9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1F947A-4DD5-234B-B273-ACD48672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software is becoming extremely complex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7D7A5948-4D17-1B4B-AD0B-6FCCA1E972A8}"/>
              </a:ext>
            </a:extLst>
          </p:cNvPr>
          <p:cNvGrpSpPr/>
          <p:nvPr/>
        </p:nvGrpSpPr>
        <p:grpSpPr>
          <a:xfrm>
            <a:off x="4398678" y="1400783"/>
            <a:ext cx="7616220" cy="4959111"/>
            <a:chOff x="4399824" y="1400783"/>
            <a:chExt cx="7618204" cy="49591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6754939A-9524-8545-9040-F68949BF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824" y="1400783"/>
              <a:ext cx="7618204" cy="45460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7272C0D-CF6B-3B4F-AA41-97B024365338}"/>
                </a:ext>
              </a:extLst>
            </p:cNvPr>
            <p:cNvSpPr txBox="1"/>
            <p:nvPr/>
          </p:nvSpPr>
          <p:spPr>
            <a:xfrm>
              <a:off x="6313352" y="5836674"/>
              <a:ext cx="47382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Calibri"/>
                  <a:cs typeface="+mn-cs"/>
                </a:rPr>
                <a:t>R Miner: R Data Mining Library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ACCC22A-29D2-D246-A523-6488204DD6D9}"/>
              </a:ext>
            </a:extLst>
          </p:cNvPr>
          <p:cNvGrpSpPr/>
          <p:nvPr/>
        </p:nvGrpSpPr>
        <p:grpSpPr>
          <a:xfrm>
            <a:off x="3346797" y="1314594"/>
            <a:ext cx="6320662" cy="5168283"/>
            <a:chOff x="3347669" y="1314591"/>
            <a:chExt cx="6322308" cy="516828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392AF67E-87F8-2445-A54C-0AA8238B8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2645" y="1314591"/>
              <a:ext cx="5835023" cy="46820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0F10184-5547-5E45-8D65-67A86765FEE2}"/>
                </a:ext>
              </a:extLst>
            </p:cNvPr>
            <p:cNvSpPr txBox="1"/>
            <p:nvPr/>
          </p:nvSpPr>
          <p:spPr>
            <a:xfrm>
              <a:off x="3347669" y="5836543"/>
              <a:ext cx="6322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err="1">
                  <a:solidFill>
                    <a:prstClr val="black"/>
                  </a:solidFill>
                  <a:latin typeface="Calibri"/>
                  <a:cs typeface="+mn-cs"/>
                </a:rPr>
                <a:t>dealii</a:t>
              </a:r>
              <a:r>
                <a:rPr lang="en-US" sz="3600" dirty="0">
                  <a:solidFill>
                    <a:prstClr val="black"/>
                  </a:solidFill>
                  <a:latin typeface="Calibri"/>
                  <a:cs typeface="+mn-cs"/>
                </a:rPr>
                <a:t>: C++ Finite Element Library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830C7972-77A7-1343-8D0F-58FF4F476E61}"/>
              </a:ext>
            </a:extLst>
          </p:cNvPr>
          <p:cNvGrpSpPr/>
          <p:nvPr/>
        </p:nvGrpSpPr>
        <p:grpSpPr>
          <a:xfrm>
            <a:off x="600521" y="1313584"/>
            <a:ext cx="11167906" cy="5091581"/>
            <a:chOff x="768370" y="1371305"/>
            <a:chExt cx="11170815" cy="509158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C1B2D79-D6BE-FB4D-9848-FD83BFA6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2206" y="1371305"/>
              <a:ext cx="8643207" cy="461399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DE09D3D-4926-1640-872B-F1D356055071}"/>
                </a:ext>
              </a:extLst>
            </p:cNvPr>
            <p:cNvSpPr txBox="1"/>
            <p:nvPr/>
          </p:nvSpPr>
          <p:spPr>
            <a:xfrm>
              <a:off x="768370" y="5878111"/>
              <a:ext cx="111708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err="1">
                  <a:solidFill>
                    <a:prstClr val="black"/>
                  </a:solidFill>
                  <a:latin typeface="Calibri"/>
                  <a:cs typeface="+mn-cs"/>
                </a:rPr>
                <a:t>Nalu</a:t>
              </a:r>
              <a:r>
                <a:rPr lang="en-US" sz="3200" dirty="0">
                  <a:solidFill>
                    <a:prstClr val="black"/>
                  </a:solidFill>
                  <a:latin typeface="Calibri"/>
                  <a:cs typeface="+mn-cs"/>
                </a:rPr>
                <a:t>: Generalized Unstructured Massively Parallel Low Mach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2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55 0.00695 L -0.36575 -0.2564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12 -0.01806 L -0.37513 0.1057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19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2" y="5188019"/>
            <a:ext cx="10969943" cy="1160397"/>
          </a:xfrm>
        </p:spPr>
        <p:txBody>
          <a:bodyPr/>
          <a:lstStyle/>
          <a:p>
            <a:r>
              <a:rPr lang="en-US" dirty="0"/>
              <a:t>Half of this DAG is external (blue); </a:t>
            </a:r>
            <a:r>
              <a:rPr lang="en-US" i="1" dirty="0"/>
              <a:t>more</a:t>
            </a:r>
            <a:r>
              <a:rPr lang="en-US" dirty="0"/>
              <a:t> than half of it is open source</a:t>
            </a:r>
          </a:p>
          <a:p>
            <a:r>
              <a:rPr lang="en-US" dirty="0"/>
              <a:t>Nearly </a:t>
            </a:r>
            <a:r>
              <a:rPr lang="en-US" i="1" dirty="0"/>
              <a:t>all</a:t>
            </a:r>
            <a:r>
              <a:rPr lang="en-US" dirty="0"/>
              <a:t> of it needs to be built specially for HPC to get the best performance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proprietary codes are based on many open source libraries</a:t>
            </a:r>
          </a:p>
        </p:txBody>
      </p:sp>
      <p:pic>
        <p:nvPicPr>
          <p:cNvPr id="4" name="Picture 3" descr="ares-fig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74"/>
          <a:stretch/>
        </p:blipFill>
        <p:spPr>
          <a:xfrm>
            <a:off x="19155" y="1293213"/>
            <a:ext cx="12147599" cy="37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3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443" y="219511"/>
            <a:ext cx="11137240" cy="100877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Exascale</a:t>
            </a:r>
            <a:r>
              <a:rPr lang="en-US" dirty="0"/>
              <a:t> Computing Project is building an entire </a:t>
            </a:r>
            <a:r>
              <a:rPr lang="en-US" i="1" dirty="0"/>
              <a:t>ecosystem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77783" y="4266510"/>
            <a:ext cx="11393608" cy="1334687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</a:pPr>
            <a:r>
              <a:rPr lang="en-US" dirty="0"/>
              <a:t>Every application has its own stack of dependencies.</a:t>
            </a:r>
          </a:p>
          <a:p>
            <a:pPr>
              <a:spcBef>
                <a:spcPts val="800"/>
              </a:spcBef>
            </a:pPr>
            <a:r>
              <a:rPr lang="en-US" dirty="0"/>
              <a:t>Developers, users, and facilities dedicate (many) FTEs to building &amp; porting.</a:t>
            </a:r>
          </a:p>
          <a:p>
            <a:pPr>
              <a:spcBef>
                <a:spcPts val="800"/>
              </a:spcBef>
            </a:pPr>
            <a:r>
              <a:rPr lang="en-US" dirty="0"/>
              <a:t>Often trade reuse and usability for performance.</a:t>
            </a:r>
          </a:p>
          <a:p>
            <a:pPr>
              <a:spcBef>
                <a:spcPts val="800"/>
              </a:spcBef>
            </a:pPr>
            <a:endParaRPr lang="en-US" dirty="0"/>
          </a:p>
          <a:p>
            <a:pPr>
              <a:spcBef>
                <a:spcPts val="800"/>
              </a:spcBef>
            </a:pP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718304" y="1483967"/>
            <a:ext cx="3315029" cy="764219"/>
            <a:chOff x="2789453" y="1112973"/>
            <a:chExt cx="2486920" cy="573164"/>
          </a:xfrm>
        </p:grpSpPr>
        <p:sp>
          <p:nvSpPr>
            <p:cNvPr id="14" name="Rectangle 13"/>
            <p:cNvSpPr/>
            <p:nvPr/>
          </p:nvSpPr>
          <p:spPr bwMode="auto">
            <a:xfrm>
              <a:off x="3063887" y="1112973"/>
              <a:ext cx="2212486" cy="57316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457200" fontAlgn="auto">
                <a:spcAft>
                  <a:spcPts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</a:rPr>
                <a:t>80+ software packages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89453" y="1247039"/>
              <a:ext cx="22866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prstClr val="black"/>
                  </a:solidFill>
                  <a:latin typeface="Arial"/>
                  <a:cs typeface="+mn-cs"/>
                </a:rPr>
                <a:t>x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33229" y="1483967"/>
            <a:ext cx="3644854" cy="779579"/>
            <a:chOff x="5351315" y="1112973"/>
            <a:chExt cx="2506781" cy="584684"/>
          </a:xfrm>
        </p:grpSpPr>
        <p:sp>
          <p:nvSpPr>
            <p:cNvPr id="19" name="Content Placeholder 1"/>
            <p:cNvSpPr txBox="1">
              <a:spLocks/>
            </p:cNvSpPr>
            <p:nvPr/>
          </p:nvSpPr>
          <p:spPr>
            <a:xfrm>
              <a:off x="5625749" y="1112973"/>
              <a:ext cx="2232347" cy="5846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73152" tIns="121920" numCol="1" rtlCol="0" anchor="ctr">
              <a:noAutofit/>
            </a:bodyPr>
            <a:lstStyle>
              <a:lvl1pPr marL="400050" indent="-280988" algn="l" rtl="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rgbClr val="0D5097"/>
                </a:buClr>
                <a:buSzPct val="90000"/>
                <a:buFont typeface="Wingdings" charset="2"/>
                <a:buChar char="§"/>
                <a:defRPr kumimoji="0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73050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Arial"/>
                <a:buChar char="•"/>
                <a:defRPr kumimoji="0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5850" indent="-40163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Lucida Grande"/>
                <a:buChar char="—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144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Lucida Grande"/>
                <a:buChar char="–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5430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Font typeface="Arial"/>
                <a:buChar char="•"/>
                <a:defRPr kumimoji="0" lang="en-US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45" indent="0" algn="ctr" defTabSz="457200" fontAlgn="auto">
                <a:buFont typeface="Wingdings" charset="2"/>
                <a:buNone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5+ target architectures/platforms</a:t>
              </a:r>
              <a:br>
                <a:rPr lang="en-US" sz="1400" b="1" dirty="0">
                  <a:solidFill>
                    <a:prstClr val="black"/>
                  </a:solidFill>
                  <a:latin typeface="Arial"/>
                </a:rPr>
              </a:b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Xeon    Power    KNL</a:t>
              </a:r>
              <a:br>
                <a:rPr lang="en-US" sz="1400" dirty="0">
                  <a:solidFill>
                    <a:prstClr val="black"/>
                  </a:solidFill>
                  <a:latin typeface="Arial"/>
                </a:rPr>
              </a:b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NVIDIA    ARM    Laptops?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51315" y="1247073"/>
              <a:ext cx="209638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prstClr val="black"/>
                  </a:solidFill>
                  <a:latin typeface="Arial"/>
                  <a:cs typeface="+mn-cs"/>
                </a:rPr>
                <a:t>x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8419" y="2585637"/>
            <a:ext cx="3357892" cy="821776"/>
            <a:chOff x="178859" y="1939228"/>
            <a:chExt cx="2519075" cy="616332"/>
          </a:xfrm>
        </p:grpSpPr>
        <p:sp>
          <p:nvSpPr>
            <p:cNvPr id="22" name="Content Placeholder 1"/>
            <p:cNvSpPr txBox="1">
              <a:spLocks/>
            </p:cNvSpPr>
            <p:nvPr/>
          </p:nvSpPr>
          <p:spPr>
            <a:xfrm>
              <a:off x="457200" y="1939228"/>
              <a:ext cx="2240734" cy="616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lIns="73152" tIns="121920" numCol="1" rtlCol="0" anchor="ctr">
              <a:noAutofit/>
            </a:bodyPr>
            <a:lstStyle>
              <a:lvl1pPr marL="400050" indent="-280988" algn="l" rtl="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rgbClr val="0D5097"/>
                </a:buClr>
                <a:buSzPct val="90000"/>
                <a:buFont typeface="Wingdings" charset="2"/>
                <a:buChar char="§"/>
                <a:defRPr kumimoji="0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73050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Arial"/>
                <a:buChar char="•"/>
                <a:defRPr kumimoji="0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5850" indent="-40163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Lucida Grande"/>
                <a:buChar char="—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144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Lucida Grande"/>
                <a:buChar char="–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5430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Font typeface="Arial"/>
                <a:buChar char="•"/>
                <a:defRPr kumimoji="0" lang="en-US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45" indent="0" algn="ctr" defTabSz="457200" fontAlgn="auto">
                <a:buFont typeface="Wingdings" charset="2"/>
                <a:buNone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Up to 7 compilers</a:t>
              </a:r>
              <a:br>
                <a:rPr lang="en-US" sz="1400" b="1" dirty="0">
                  <a:solidFill>
                    <a:prstClr val="black"/>
                  </a:solidFill>
                  <a:latin typeface="Arial"/>
                </a:rPr>
              </a:b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Intel    GCC   Clang   XL</a:t>
              </a:r>
              <a:br>
                <a:rPr lang="en-US" sz="1400" dirty="0">
                  <a:solidFill>
                    <a:prstClr val="black"/>
                  </a:solidFill>
                  <a:latin typeface="Arial"/>
                </a:rPr>
              </a:b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PGI    Cray    NAG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8859" y="2091775"/>
              <a:ext cx="22866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prstClr val="black"/>
                  </a:solidFill>
                  <a:latin typeface="Arial"/>
                  <a:cs typeface="+mn-cs"/>
                </a:rPr>
                <a:t>x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764600" y="3647390"/>
            <a:ext cx="476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Arial"/>
                <a:cs typeface="+mn-cs"/>
              </a:rPr>
              <a:t>= 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+mn-cs"/>
              </a:rPr>
              <a:t>up to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+mn-cs"/>
              </a:rPr>
              <a:t>1,260,000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+mn-cs"/>
              </a:rPr>
              <a:t> combinations!</a:t>
            </a:r>
            <a:endParaRPr lang="en-US" sz="24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09443" y="1487879"/>
            <a:ext cx="2949213" cy="76421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/>
              </a:rPr>
              <a:t>15</a:t>
            </a:r>
            <a:r>
              <a:rPr lang="en-US" sz="1600" b="1">
                <a:solidFill>
                  <a:srgbClr val="000000"/>
                </a:solidFill>
                <a:latin typeface="Arial"/>
              </a:rPr>
              <a:t>+ applications</a:t>
            </a:r>
            <a:endParaRPr lang="en-US" sz="1600" b="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653345" y="2585637"/>
            <a:ext cx="4876671" cy="821776"/>
            <a:chOff x="2740721" y="1939228"/>
            <a:chExt cx="3658456" cy="616332"/>
          </a:xfrm>
        </p:grpSpPr>
        <p:sp>
          <p:nvSpPr>
            <p:cNvPr id="26" name="TextBox 25"/>
            <p:cNvSpPr txBox="1"/>
            <p:nvPr/>
          </p:nvSpPr>
          <p:spPr>
            <a:xfrm>
              <a:off x="2740721" y="2101935"/>
              <a:ext cx="22866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prstClr val="black"/>
                  </a:solidFill>
                  <a:latin typeface="Arial"/>
                  <a:cs typeface="+mn-cs"/>
                </a:rPr>
                <a:t>x</a:t>
              </a:r>
            </a:p>
          </p:txBody>
        </p:sp>
        <p:sp>
          <p:nvSpPr>
            <p:cNvPr id="29" name="Content Placeholder 1"/>
            <p:cNvSpPr txBox="1">
              <a:spLocks/>
            </p:cNvSpPr>
            <p:nvPr/>
          </p:nvSpPr>
          <p:spPr>
            <a:xfrm>
              <a:off x="3015155" y="1939228"/>
              <a:ext cx="3384022" cy="616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lIns="73152" tIns="121920" numCol="1" rtlCol="0" anchor="ctr">
              <a:noAutofit/>
            </a:bodyPr>
            <a:lstStyle>
              <a:lvl1pPr marL="400050" indent="-280988" algn="l" rtl="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rgbClr val="0D5097"/>
                </a:buClr>
                <a:buSzPct val="90000"/>
                <a:buFont typeface="Wingdings" charset="2"/>
                <a:buChar char="§"/>
                <a:defRPr kumimoji="0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73050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Arial"/>
                <a:buChar char="•"/>
                <a:defRPr kumimoji="0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5850" indent="-40163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Lucida Grande"/>
                <a:buChar char="—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144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Lucida Grande"/>
                <a:buChar char="–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5430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Font typeface="Arial"/>
                <a:buChar char="•"/>
                <a:defRPr kumimoji="0" lang="en-US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45" indent="0" algn="ctr" defTabSz="457200" fontAlgn="auto">
                <a:buFont typeface="Wingdings" charset="2"/>
                <a:buNone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10+ Programming Models</a:t>
              </a:r>
              <a:br>
                <a:rPr lang="en-US" sz="1400" b="1" dirty="0">
                  <a:solidFill>
                    <a:prstClr val="black"/>
                  </a:solidFill>
                  <a:latin typeface="Arial"/>
                </a:rPr>
              </a:br>
              <a:r>
                <a:rPr lang="en-US" sz="1400" dirty="0" err="1">
                  <a:solidFill>
                    <a:prstClr val="black"/>
                  </a:solidFill>
                  <a:latin typeface="Arial"/>
                </a:rPr>
                <a:t>OpenMPI</a:t>
              </a: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    MPICH</a:t>
              </a: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    MVAPICH    </a:t>
              </a:r>
              <a:r>
                <a:rPr lang="en-US" sz="1400" dirty="0" err="1">
                  <a:solidFill>
                    <a:prstClr val="black"/>
                  </a:solidFill>
                  <a:latin typeface="Calibri"/>
                </a:rPr>
                <a:t>OpenMP</a:t>
              </a: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    CUDA</a:t>
              </a:r>
              <a:br>
                <a:rPr lang="en-US" sz="1400" dirty="0">
                  <a:solidFill>
                    <a:prstClr val="black"/>
                  </a:solidFill>
                  <a:latin typeface="Calibri"/>
                </a:rPr>
              </a:br>
              <a:r>
                <a:rPr lang="en-US" sz="1400" dirty="0" err="1">
                  <a:solidFill>
                    <a:prstClr val="black"/>
                  </a:solidFill>
                  <a:latin typeface="Calibri"/>
                </a:rPr>
                <a:t>OpenACC</a:t>
              </a: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    Dharma   Legion   RAJA    </a:t>
              </a:r>
              <a:r>
                <a:rPr lang="en-US" sz="1400" dirty="0" err="1">
                  <a:solidFill>
                    <a:prstClr val="black"/>
                  </a:solidFill>
                  <a:latin typeface="Calibri"/>
                </a:rPr>
                <a:t>Kokkos</a:t>
              </a:r>
              <a:endParaRPr lang="en-US" sz="1400" dirty="0">
                <a:solidFill>
                  <a:prstClr val="black"/>
                </a:solidFill>
                <a:latin typeface="Arial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596214" y="2634024"/>
            <a:ext cx="3401629" cy="760384"/>
            <a:chOff x="6448839" y="1975518"/>
            <a:chExt cx="2551886" cy="570288"/>
          </a:xfrm>
        </p:grpSpPr>
        <p:sp>
          <p:nvSpPr>
            <p:cNvPr id="34" name="Content Placeholder 1"/>
            <p:cNvSpPr txBox="1">
              <a:spLocks/>
            </p:cNvSpPr>
            <p:nvPr/>
          </p:nvSpPr>
          <p:spPr>
            <a:xfrm>
              <a:off x="6772935" y="1975518"/>
              <a:ext cx="2227790" cy="57028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73152" tIns="121920" numCol="1" rtlCol="0" anchor="ctr">
              <a:noAutofit/>
            </a:bodyPr>
            <a:lstStyle>
              <a:lvl1pPr marL="400050" indent="-280988" algn="l" rtl="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rgbClr val="0D5097"/>
                </a:buClr>
                <a:buSzPct val="90000"/>
                <a:buFont typeface="Wingdings" charset="2"/>
                <a:buChar char="§"/>
                <a:defRPr kumimoji="0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73050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Arial"/>
                <a:buChar char="•"/>
                <a:defRPr kumimoji="0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5850" indent="-40163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Lucida Grande"/>
                <a:buChar char="—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144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Lucida Grande"/>
                <a:buChar char="–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543050" indent="-242888" algn="l" rtl="0" eaLnBrk="1" latinLnBrk="0" hangingPunct="1">
                <a:spcBef>
                  <a:spcPts val="0"/>
                </a:spcBef>
                <a:spcAft>
                  <a:spcPts val="600"/>
                </a:spcAft>
                <a:buClrTx/>
                <a:buFont typeface="Arial"/>
                <a:buChar char="•"/>
                <a:defRPr kumimoji="0" lang="en-US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45" indent="0" algn="ctr" defTabSz="457200" fontAlgn="auto">
                <a:buFont typeface="Wingdings" charset="2"/>
                <a:buNone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2-3 versions of each package + external dependencies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48839" y="2101935"/>
              <a:ext cx="22866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prstClr val="black"/>
                  </a:solidFill>
                  <a:latin typeface="Arial"/>
                  <a:cs typeface="+mn-cs"/>
                </a:rPr>
                <a:t>x</a:t>
              </a:r>
            </a:p>
          </p:txBody>
        </p:sp>
      </p:grpSp>
      <p:sp>
        <p:nvSpPr>
          <p:cNvPr id="48" name="Rectangle 7"/>
          <p:cNvSpPr>
            <a:spLocks noChangeArrowheads="1"/>
          </p:cNvSpPr>
          <p:nvPr/>
        </p:nvSpPr>
        <p:spPr bwMode="auto">
          <a:xfrm>
            <a:off x="1" y="5920699"/>
            <a:ext cx="1218882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  <a:cs typeface="+mn-cs"/>
              </a:rPr>
              <a:t>We must make it easier to rely on others’ software!</a:t>
            </a:r>
          </a:p>
        </p:txBody>
      </p:sp>
    </p:spTree>
    <p:extLst>
      <p:ext uri="{BB962C8B-B14F-4D97-AF65-F5344CB8AC3E}">
        <p14:creationId xmlns:p14="http://schemas.microsoft.com/office/powerpoint/2010/main" val="206525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7" grpId="0"/>
      <p:bldP spid="28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B3BCAF-262B-8F4E-9C20-8558E0B2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software on a Mac laptop, circa 2013</a:t>
            </a:r>
          </a:p>
        </p:txBody>
      </p:sp>
      <p:pic>
        <p:nvPicPr>
          <p:cNvPr id="4" name="Picture 3" descr="install.png">
            <a:extLst>
              <a:ext uri="{FF2B5EF4-FFF2-40B4-BE49-F238E27FC236}">
                <a16:creationId xmlns:a16="http://schemas.microsoft.com/office/drawing/2014/main" xmlns="" id="{6E5D8180-613E-FA4D-8BF7-63A88561A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3" y="1473114"/>
            <a:ext cx="7540215" cy="482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7F40C67-9F83-764B-AB46-88C79F1B953A}"/>
              </a:ext>
            </a:extLst>
          </p:cNvPr>
          <p:cNvSpPr/>
          <p:nvPr/>
        </p:nvSpPr>
        <p:spPr bwMode="auto">
          <a:xfrm>
            <a:off x="628892" y="1799615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8FD92B6-6316-9A43-93BD-EBF5A75195FC}"/>
              </a:ext>
            </a:extLst>
          </p:cNvPr>
          <p:cNvSpPr/>
          <p:nvPr/>
        </p:nvSpPr>
        <p:spPr bwMode="auto">
          <a:xfrm>
            <a:off x="628892" y="2081723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BF71EC9-C2C8-594F-BEF5-7AD3B9D64708}"/>
              </a:ext>
            </a:extLst>
          </p:cNvPr>
          <p:cNvSpPr/>
          <p:nvPr/>
        </p:nvSpPr>
        <p:spPr bwMode="auto">
          <a:xfrm>
            <a:off x="628892" y="2389413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964C3E4-8E4D-2A40-9862-68583BBE804A}"/>
              </a:ext>
            </a:extLst>
          </p:cNvPr>
          <p:cNvSpPr/>
          <p:nvPr/>
        </p:nvSpPr>
        <p:spPr bwMode="auto">
          <a:xfrm>
            <a:off x="628892" y="2681246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CD15B57-86BF-C549-948C-5FB418868A75}"/>
              </a:ext>
            </a:extLst>
          </p:cNvPr>
          <p:cNvSpPr/>
          <p:nvPr/>
        </p:nvSpPr>
        <p:spPr bwMode="auto">
          <a:xfrm>
            <a:off x="628892" y="2982807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D77E55F-007B-4245-B03D-042EB271DA7F}"/>
              </a:ext>
            </a:extLst>
          </p:cNvPr>
          <p:cNvSpPr/>
          <p:nvPr/>
        </p:nvSpPr>
        <p:spPr bwMode="auto">
          <a:xfrm>
            <a:off x="628892" y="3284368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9BFF5B8-A2D3-4D4F-9EC9-BC8C0400001D}"/>
              </a:ext>
            </a:extLst>
          </p:cNvPr>
          <p:cNvSpPr/>
          <p:nvPr/>
        </p:nvSpPr>
        <p:spPr bwMode="auto">
          <a:xfrm>
            <a:off x="628892" y="3602258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81EC9FD-1328-9B44-83D6-4F45802555B6}"/>
              </a:ext>
            </a:extLst>
          </p:cNvPr>
          <p:cNvSpPr/>
          <p:nvPr/>
        </p:nvSpPr>
        <p:spPr bwMode="auto">
          <a:xfrm>
            <a:off x="628892" y="3920150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A987A32-6096-9447-8886-8CB3B9075797}"/>
              </a:ext>
            </a:extLst>
          </p:cNvPr>
          <p:cNvSpPr/>
          <p:nvPr/>
        </p:nvSpPr>
        <p:spPr bwMode="auto">
          <a:xfrm>
            <a:off x="628892" y="4199140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13941B6-D8AC-DE4D-92F1-35156806EF37}"/>
              </a:ext>
            </a:extLst>
          </p:cNvPr>
          <p:cNvSpPr/>
          <p:nvPr/>
        </p:nvSpPr>
        <p:spPr bwMode="auto">
          <a:xfrm>
            <a:off x="628892" y="4521808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AEE6B37-7DD3-F54D-8184-CA248D1A1610}"/>
              </a:ext>
            </a:extLst>
          </p:cNvPr>
          <p:cNvSpPr/>
          <p:nvPr/>
        </p:nvSpPr>
        <p:spPr bwMode="auto">
          <a:xfrm>
            <a:off x="628892" y="4795275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CD90474-27E6-AE44-811D-05C2E0E2BC3F}"/>
              </a:ext>
            </a:extLst>
          </p:cNvPr>
          <p:cNvSpPr/>
          <p:nvPr/>
        </p:nvSpPr>
        <p:spPr bwMode="auto">
          <a:xfrm>
            <a:off x="628892" y="5087191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6913BA0-D0EF-C44A-84BD-1864B993AB45}"/>
              </a:ext>
            </a:extLst>
          </p:cNvPr>
          <p:cNvSpPr/>
          <p:nvPr/>
        </p:nvSpPr>
        <p:spPr bwMode="auto">
          <a:xfrm>
            <a:off x="628892" y="5398563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D080821-793F-7442-8888-DD8FBD8052EF}"/>
              </a:ext>
            </a:extLst>
          </p:cNvPr>
          <p:cNvSpPr/>
          <p:nvPr/>
        </p:nvSpPr>
        <p:spPr bwMode="auto">
          <a:xfrm>
            <a:off x="628892" y="5709935"/>
            <a:ext cx="7413787" cy="262649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6292B93-0499-3E4E-A389-F30FAB46BF4F}"/>
              </a:ext>
            </a:extLst>
          </p:cNvPr>
          <p:cNvSpPr/>
          <p:nvPr/>
        </p:nvSpPr>
        <p:spPr bwMode="auto">
          <a:xfrm>
            <a:off x="619168" y="5972584"/>
            <a:ext cx="7422405" cy="314815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013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"/>
                            </p:stCondLst>
                            <p:childTnLst>
                              <p:par>
                                <p:cTn id="47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B3BCAF-262B-8F4E-9C20-8558E0B2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software on a supercomputer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3200815-B7DC-3B48-A261-13A260B05610}"/>
              </a:ext>
            </a:extLst>
          </p:cNvPr>
          <p:cNvGrpSpPr/>
          <p:nvPr/>
        </p:nvGrpSpPr>
        <p:grpSpPr>
          <a:xfrm>
            <a:off x="2643532" y="1482158"/>
            <a:ext cx="7883301" cy="4541442"/>
            <a:chOff x="2644221" y="1482158"/>
            <a:chExt cx="7885354" cy="4541442"/>
          </a:xfrm>
        </p:grpSpPr>
        <p:pic>
          <p:nvPicPr>
            <p:cNvPr id="21" name="Picture 20" descr="output-1.png">
              <a:extLst>
                <a:ext uri="{FF2B5EF4-FFF2-40B4-BE49-F238E27FC236}">
                  <a16:creationId xmlns:a16="http://schemas.microsoft.com/office/drawing/2014/main" xmlns="" id="{2D0D41CB-C7AB-B34E-90BC-90B482770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221" y="1491103"/>
              <a:ext cx="315081" cy="45146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21" descr="output-2.png">
              <a:extLst>
                <a:ext uri="{FF2B5EF4-FFF2-40B4-BE49-F238E27FC236}">
                  <a16:creationId xmlns:a16="http://schemas.microsoft.com/office/drawing/2014/main" xmlns="" id="{AFB5EE36-1B2A-EB43-9C1F-2E8514743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8608" y="1491103"/>
              <a:ext cx="319499" cy="45168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 descr="output-3.png">
              <a:extLst>
                <a:ext uri="{FF2B5EF4-FFF2-40B4-BE49-F238E27FC236}">
                  <a16:creationId xmlns:a16="http://schemas.microsoft.com/office/drawing/2014/main" xmlns="" id="{2D924DFD-EB7C-2B4A-9C55-AED58BF3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794" y="1491103"/>
              <a:ext cx="307556" cy="45168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Picture 23" descr="output-4.png">
              <a:extLst>
                <a:ext uri="{FF2B5EF4-FFF2-40B4-BE49-F238E27FC236}">
                  <a16:creationId xmlns:a16="http://schemas.microsoft.com/office/drawing/2014/main" xmlns="" id="{916E7DC3-6C06-F64E-BE61-81EF67A49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9782" y="1482160"/>
              <a:ext cx="316401" cy="45257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Picture 24" descr="output-5.png">
              <a:extLst>
                <a:ext uri="{FF2B5EF4-FFF2-40B4-BE49-F238E27FC236}">
                  <a16:creationId xmlns:a16="http://schemas.microsoft.com/office/drawing/2014/main" xmlns="" id="{7F4BA801-4974-F84C-A1BE-891E558FE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34462" y="1491103"/>
              <a:ext cx="321647" cy="45235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Picture 25" descr="output-6.png">
              <a:extLst>
                <a:ext uri="{FF2B5EF4-FFF2-40B4-BE49-F238E27FC236}">
                  <a16:creationId xmlns:a16="http://schemas.microsoft.com/office/drawing/2014/main" xmlns="" id="{318FCA05-9B3E-414D-B7EB-D7370685E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978" y="1491103"/>
              <a:ext cx="314376" cy="45168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 descr="output-7.png">
              <a:extLst>
                <a:ext uri="{FF2B5EF4-FFF2-40B4-BE49-F238E27FC236}">
                  <a16:creationId xmlns:a16="http://schemas.microsoft.com/office/drawing/2014/main" xmlns="" id="{CF1E45DD-36CD-CC4E-B61B-CDCC1E239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643" y="1482158"/>
              <a:ext cx="311282" cy="45257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 descr="output-8.png">
              <a:extLst>
                <a:ext uri="{FF2B5EF4-FFF2-40B4-BE49-F238E27FC236}">
                  <a16:creationId xmlns:a16="http://schemas.microsoft.com/office/drawing/2014/main" xmlns="" id="{9D44C7C4-05FC-9645-8546-E593E577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961" y="1491104"/>
              <a:ext cx="303704" cy="45168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 descr="output-9.png">
              <a:extLst>
                <a:ext uri="{FF2B5EF4-FFF2-40B4-BE49-F238E27FC236}">
                  <a16:creationId xmlns:a16="http://schemas.microsoft.com/office/drawing/2014/main" xmlns="" id="{1E766336-ACE1-3141-88D3-856A7CB18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89" y="1491104"/>
              <a:ext cx="308210" cy="4532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29" descr="output-10.png">
              <a:extLst>
                <a:ext uri="{FF2B5EF4-FFF2-40B4-BE49-F238E27FC236}">
                  <a16:creationId xmlns:a16="http://schemas.microsoft.com/office/drawing/2014/main" xmlns="" id="{B9118DCA-942A-C543-B352-63DE6C346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657" y="1491103"/>
              <a:ext cx="313327" cy="4532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Picture 30" descr="output-11.png">
              <a:extLst>
                <a:ext uri="{FF2B5EF4-FFF2-40B4-BE49-F238E27FC236}">
                  <a16:creationId xmlns:a16="http://schemas.microsoft.com/office/drawing/2014/main" xmlns="" id="{E5EFC5D0-F792-DD48-870D-FD01D314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4099" y="1482159"/>
              <a:ext cx="315036" cy="4532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" name="Picture 31" descr="output-12.png">
              <a:extLst>
                <a:ext uri="{FF2B5EF4-FFF2-40B4-BE49-F238E27FC236}">
                  <a16:creationId xmlns:a16="http://schemas.microsoft.com/office/drawing/2014/main" xmlns="" id="{1006E9A9-892D-DC45-91A3-ACF4F5B9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6953" y="1482158"/>
              <a:ext cx="322622" cy="35061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B8BAF31-D7E0-CF4B-B151-D70DBB4DC001}"/>
              </a:ext>
            </a:extLst>
          </p:cNvPr>
          <p:cNvSpPr txBox="1"/>
          <p:nvPr/>
        </p:nvSpPr>
        <p:spPr>
          <a:xfrm rot="5400000">
            <a:off x="2551793" y="1940858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configure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C889EAF-6DEB-614C-BD0A-11E9B5148B95}"/>
              </a:ext>
            </a:extLst>
          </p:cNvPr>
          <p:cNvSpPr txBox="1"/>
          <p:nvPr/>
        </p:nvSpPr>
        <p:spPr>
          <a:xfrm rot="5400000">
            <a:off x="2552147" y="3193404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1172F3-B108-464C-A95B-40635B52C195}"/>
              </a:ext>
            </a:extLst>
          </p:cNvPr>
          <p:cNvSpPr txBox="1"/>
          <p:nvPr/>
        </p:nvSpPr>
        <p:spPr>
          <a:xfrm rot="5400000">
            <a:off x="3316521" y="2643237"/>
            <a:ext cx="2615672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Fight with compiler...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FB2E048-8838-3348-B08E-13F375E7705F}"/>
              </a:ext>
            </a:extLst>
          </p:cNvPr>
          <p:cNvSpPr txBox="1"/>
          <p:nvPr/>
        </p:nvSpPr>
        <p:spPr>
          <a:xfrm rot="5400000">
            <a:off x="4760709" y="4490315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62B41BE-7A4E-6C4E-A7D0-CE8446C6CD20}"/>
              </a:ext>
            </a:extLst>
          </p:cNvPr>
          <p:cNvSpPr txBox="1"/>
          <p:nvPr/>
        </p:nvSpPr>
        <p:spPr>
          <a:xfrm rot="5400000">
            <a:off x="4818701" y="2759515"/>
            <a:ext cx="2665148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Tweak configure </a:t>
            </a:r>
            <a:r>
              <a:rPr lang="en-US" sz="1400" b="1" dirty="0" err="1">
                <a:solidFill>
                  <a:srgbClr val="FF0000"/>
                </a:solidFill>
                <a:latin typeface="Courier"/>
                <a:cs typeface="Courier"/>
              </a:rPr>
              <a:t>args</a:t>
            </a: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...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954F0C9-DD98-C54D-A481-058799869AE8}"/>
              </a:ext>
            </a:extLst>
          </p:cNvPr>
          <p:cNvSpPr txBox="1"/>
          <p:nvPr/>
        </p:nvSpPr>
        <p:spPr>
          <a:xfrm rot="5400000">
            <a:off x="6486416" y="2388328"/>
            <a:ext cx="1904888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 install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7F3EE9D-85B8-C84F-AB32-629FE797DF04}"/>
              </a:ext>
            </a:extLst>
          </p:cNvPr>
          <p:cNvSpPr txBox="1"/>
          <p:nvPr/>
        </p:nvSpPr>
        <p:spPr>
          <a:xfrm rot="5400000">
            <a:off x="6182419" y="5340027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82F7777-C7D9-7C49-AE00-252F0AA8FC74}"/>
              </a:ext>
            </a:extLst>
          </p:cNvPr>
          <p:cNvSpPr txBox="1"/>
          <p:nvPr/>
        </p:nvSpPr>
        <p:spPr>
          <a:xfrm rot="5400000">
            <a:off x="6173123" y="4051704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configure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AAD4346-9802-DD47-ACFA-954ADD047F1D}"/>
              </a:ext>
            </a:extLst>
          </p:cNvPr>
          <p:cNvSpPr txBox="1"/>
          <p:nvPr/>
        </p:nvSpPr>
        <p:spPr>
          <a:xfrm rot="5400000">
            <a:off x="6861623" y="3631322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configure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E4BAF2B-47DA-5147-AB7B-DC07C8E99FD8}"/>
              </a:ext>
            </a:extLst>
          </p:cNvPr>
          <p:cNvSpPr txBox="1"/>
          <p:nvPr/>
        </p:nvSpPr>
        <p:spPr>
          <a:xfrm rot="5400000">
            <a:off x="6844095" y="4991202"/>
            <a:ext cx="117165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8BCEE0F-A971-FB46-A1DD-7C647AAFE35C}"/>
              </a:ext>
            </a:extLst>
          </p:cNvPr>
          <p:cNvSpPr txBox="1"/>
          <p:nvPr/>
        </p:nvSpPr>
        <p:spPr>
          <a:xfrm rot="5400000">
            <a:off x="8959452" y="4325889"/>
            <a:ext cx="2131238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 install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8081586-EB12-474E-BF3B-2153C1764F45}"/>
              </a:ext>
            </a:extLst>
          </p:cNvPr>
          <p:cNvSpPr txBox="1"/>
          <p:nvPr/>
        </p:nvSpPr>
        <p:spPr>
          <a:xfrm rot="5400000">
            <a:off x="10254074" y="2106587"/>
            <a:ext cx="858405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FF0000"/>
                </a:solidFill>
                <a:latin typeface="Courier"/>
                <a:cs typeface="Courier"/>
              </a:rPr>
              <a:t>cmake</a:t>
            </a:r>
            <a:endParaRPr lang="en-US" sz="1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171E77B-2A65-294A-B88F-53DF20FEE908}"/>
              </a:ext>
            </a:extLst>
          </p:cNvPr>
          <p:cNvSpPr txBox="1"/>
          <p:nvPr/>
        </p:nvSpPr>
        <p:spPr>
          <a:xfrm rot="5400000">
            <a:off x="10263016" y="2857902"/>
            <a:ext cx="858405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9512742-A954-1F4A-A55D-252D7EA58F69}"/>
              </a:ext>
            </a:extLst>
          </p:cNvPr>
          <p:cNvSpPr txBox="1"/>
          <p:nvPr/>
        </p:nvSpPr>
        <p:spPr>
          <a:xfrm rot="5400000">
            <a:off x="9777547" y="3984183"/>
            <a:ext cx="1843662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urier"/>
                <a:cs typeface="Courier"/>
              </a:rPr>
              <a:t>make install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65A6AB5-A05F-7049-86C0-7A3B551D79CA}"/>
              </a:ext>
            </a:extLst>
          </p:cNvPr>
          <p:cNvSpPr txBox="1"/>
          <p:nvPr/>
        </p:nvSpPr>
        <p:spPr>
          <a:xfrm>
            <a:off x="9412" y="1452975"/>
            <a:ext cx="2384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Download all 16 </a:t>
            </a:r>
            <a:r>
              <a:rPr lang="en-US" sz="2000" dirty="0" err="1">
                <a:solidFill>
                  <a:prstClr val="black"/>
                </a:solidFill>
                <a:latin typeface="Calibri"/>
                <a:cs typeface="+mn-cs"/>
              </a:rPr>
              <a:t>tarballs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 you need</a:t>
            </a:r>
          </a:p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Start building!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4E04C70F-2457-E449-A42D-E08EEDFA9898}"/>
              </a:ext>
            </a:extLst>
          </p:cNvPr>
          <p:cNvCxnSpPr>
            <a:cxnSpLocks/>
          </p:cNvCxnSpPr>
          <p:nvPr/>
        </p:nvCxnSpPr>
        <p:spPr>
          <a:xfrm flipV="1">
            <a:off x="1892557" y="1602558"/>
            <a:ext cx="748384" cy="711087"/>
          </a:xfrm>
          <a:prstGeom prst="bentConnector3">
            <a:avLst>
              <a:gd name="adj1" fmla="val 64294"/>
            </a:avLst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0DA7F45-0C0A-5A4F-882A-BFFE7010B81A}"/>
              </a:ext>
            </a:extLst>
          </p:cNvPr>
          <p:cNvSpPr txBox="1"/>
          <p:nvPr/>
        </p:nvSpPr>
        <p:spPr>
          <a:xfrm>
            <a:off x="10110201" y="5198793"/>
            <a:ext cx="18597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Run code</a:t>
            </a:r>
          </a:p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2000" b="1" dirty="0" err="1">
                <a:solidFill>
                  <a:srgbClr val="FF0000"/>
                </a:solidFill>
                <a:latin typeface="Calibri"/>
                <a:cs typeface="+mn-cs"/>
              </a:rPr>
              <a:t>Segfault</a:t>
            </a:r>
            <a:r>
              <a:rPr lang="en-US" sz="2000" b="1" dirty="0">
                <a:solidFill>
                  <a:srgbClr val="FF0000"/>
                </a:solidFill>
                <a:latin typeface="Calibri"/>
                <a:cs typeface="+mn-cs"/>
              </a:rPr>
              <a:t>!?</a:t>
            </a:r>
          </a:p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>Start over…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xmlns="" id="{0599D48A-9C2F-9B45-AEFA-076BF8F1EDE0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10552210" y="4908048"/>
            <a:ext cx="487876" cy="290742"/>
          </a:xfrm>
          <a:prstGeom prst="bentConnector2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77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969</TotalTime>
  <Words>2737</Words>
  <Application>Microsoft Macintosh PowerPoint</Application>
  <PresentationFormat>Custom</PresentationFormat>
  <Paragraphs>312</Paragraphs>
  <Slides>28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Presentations (Wide Screen)</vt:lpstr>
      <vt:lpstr>E4S: Extreme-Scale Scientific Software Stack  https://e4s.io</vt:lpstr>
      <vt:lpstr>Extreme-scale Scientific Software Stack (E4S) https://e4s.io</vt:lpstr>
      <vt:lpstr>Extreme-scale Scientific Software Stack (E4S) https://e4s.io</vt:lpstr>
      <vt:lpstr>Spack </vt:lpstr>
      <vt:lpstr>Scientific software is becoming extremely complex</vt:lpstr>
      <vt:lpstr>Even proprietary codes are based on many open source libraries</vt:lpstr>
      <vt:lpstr>The Exascale Computing Project is building an entire ecosystem</vt:lpstr>
      <vt:lpstr>How to install software on a Mac laptop, circa 2013</vt:lpstr>
      <vt:lpstr>How to install software on a supercomputer</vt:lpstr>
      <vt:lpstr>What about modules?</vt:lpstr>
      <vt:lpstr>What about containers?</vt:lpstr>
      <vt:lpstr>Spack is a flexible package manager for HPC</vt:lpstr>
      <vt:lpstr>Spack provides the spec syntax to describe custom configurations</vt:lpstr>
      <vt:lpstr>`spack list` shows what packages are available</vt:lpstr>
      <vt:lpstr>`spack find` shows what is installed</vt:lpstr>
      <vt:lpstr>The Spack community is growing rapidly</vt:lpstr>
      <vt:lpstr>Docker container of E4S</vt:lpstr>
      <vt:lpstr>E4S Second Release (37+ ST products) exascaleproject/sdk:AHM19  (on Dockerhub)</vt:lpstr>
      <vt:lpstr>Extreme-scale Scientific Software Stack (E4S) https://e4s.io</vt:lpstr>
      <vt:lpstr>Extreme-scale Scientific Software Stack (E4S) https://e4s.io</vt:lpstr>
      <vt:lpstr>Running MPI applications on other systems</vt:lpstr>
      <vt:lpstr>E4S VirtualBox OVA image</vt:lpstr>
      <vt:lpstr>E4S image on Amazon AWS</vt:lpstr>
      <vt:lpstr>Singularity on Theta at ALCF</vt:lpstr>
      <vt:lpstr>Singularity on Quartz at LLLNL</vt:lpstr>
      <vt:lpstr>Replacing MPI with Shifter on Cori.nersc.gov</vt:lpstr>
      <vt:lpstr>Future work, issues… </vt:lpstr>
      <vt:lpstr>Acknowledgment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Argonne Training Program on Extreme-Scale Computing</dc:title>
  <dc:creator>Microsoft Office User</dc:creator>
  <cp:lastModifiedBy>Sameer Shende</cp:lastModifiedBy>
  <cp:revision>29</cp:revision>
  <cp:lastPrinted>2017-11-02T18:35:01Z</cp:lastPrinted>
  <dcterms:created xsi:type="dcterms:W3CDTF">2018-07-03T20:41:24Z</dcterms:created>
  <dcterms:modified xsi:type="dcterms:W3CDTF">2019-06-10T23:17:12Z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